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6.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7.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8.xml" ContentType="application/vnd.openxmlformats-officedocument.presentationml.notesSlide+xml"/>
  <Override PartName="/ppt/charts/chart5.xml" ContentType="application/vnd.openxmlformats-officedocument.drawingml.chart+xml"/>
  <Override PartName="/ppt/drawings/drawing5.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6.xml" ContentType="application/vnd.openxmlformats-officedocument.drawingml.chart+xml"/>
  <Override PartName="/ppt/drawings/drawing6.xml" ContentType="application/vnd.openxmlformats-officedocument.drawingml.chartshapes+xml"/>
  <Override PartName="/ppt/notesSlides/notesSlide13.xml" ContentType="application/vnd.openxmlformats-officedocument.presentationml.notesSlide+xml"/>
  <Override PartName="/ppt/charts/chart7.xml" ContentType="application/vnd.openxmlformats-officedocument.drawingml.chart+xml"/>
  <Override PartName="/ppt/notesSlides/notesSlide14.xml" ContentType="application/vnd.openxmlformats-officedocument.presentationml.notesSlide+xml"/>
  <Override PartName="/ppt/charts/chart8.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9.xml" ContentType="application/vnd.openxmlformats-officedocument.drawingml.chart+xml"/>
  <Override PartName="/ppt/drawings/drawing7.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1"/>
  </p:notesMasterIdLst>
  <p:handoutMasterIdLst>
    <p:handoutMasterId r:id="rId22"/>
  </p:handoutMasterIdLst>
  <p:sldIdLst>
    <p:sldId id="256" r:id="rId3"/>
    <p:sldId id="362" r:id="rId4"/>
    <p:sldId id="385" r:id="rId5"/>
    <p:sldId id="322" r:id="rId6"/>
    <p:sldId id="391" r:id="rId7"/>
    <p:sldId id="361" r:id="rId8"/>
    <p:sldId id="323" r:id="rId9"/>
    <p:sldId id="327" r:id="rId10"/>
    <p:sldId id="371" r:id="rId11"/>
    <p:sldId id="377" r:id="rId12"/>
    <p:sldId id="383" r:id="rId13"/>
    <p:sldId id="384" r:id="rId14"/>
    <p:sldId id="357" r:id="rId15"/>
    <p:sldId id="367" r:id="rId16"/>
    <p:sldId id="382" r:id="rId17"/>
    <p:sldId id="386" r:id="rId18"/>
    <p:sldId id="390" r:id="rId19"/>
    <p:sldId id="389"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2A5C"/>
    <a:srgbClr val="CC0000"/>
    <a:srgbClr val="3B855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8" autoAdjust="0"/>
    <p:restoredTop sz="33813" autoAdjust="0"/>
  </p:normalViewPr>
  <p:slideViewPr>
    <p:cSldViewPr>
      <p:cViewPr>
        <p:scale>
          <a:sx n="86" d="100"/>
          <a:sy n="86" d="100"/>
        </p:scale>
        <p:origin x="-810" y="1074"/>
      </p:cViewPr>
      <p:guideLst>
        <p:guide orient="horz" pos="2160"/>
        <p:guide pos="2880"/>
      </p:guideLst>
    </p:cSldViewPr>
  </p:slideViewPr>
  <p:outlineViewPr>
    <p:cViewPr>
      <p:scale>
        <a:sx n="33" d="100"/>
        <a:sy n="33" d="100"/>
      </p:scale>
      <p:origin x="0" y="10608"/>
    </p:cViewPr>
  </p:outlineViewPr>
  <p:notesTextViewPr>
    <p:cViewPr>
      <p:scale>
        <a:sx n="1" d="1"/>
        <a:sy n="1" d="1"/>
      </p:scale>
      <p:origin x="0" y="0"/>
    </p:cViewPr>
  </p:notesTextViewPr>
  <p:notesViewPr>
    <p:cSldViewPr>
      <p:cViewPr varScale="1">
        <p:scale>
          <a:sx n="70" d="100"/>
          <a:sy n="70" d="100"/>
        </p:scale>
        <p:origin x="-281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dirty="0"/>
              <a:t>Wireless Data Traffic</a:t>
            </a:r>
          </a:p>
          <a:p>
            <a:pPr>
              <a:defRPr sz="2000"/>
            </a:pPr>
            <a:r>
              <a:rPr lang="en-US" sz="2000" dirty="0"/>
              <a:t>(Billions of MB)</a:t>
            </a:r>
          </a:p>
        </c:rich>
      </c:tx>
      <c:layout/>
      <c:overlay val="0"/>
    </c:title>
    <c:autoTitleDeleted val="0"/>
    <c:plotArea>
      <c:layout>
        <c:manualLayout>
          <c:layoutTarget val="inner"/>
          <c:xMode val="edge"/>
          <c:yMode val="edge"/>
          <c:x val="0"/>
          <c:y val="9.5824295547962193E-2"/>
          <c:w val="1"/>
          <c:h val="0.87587382779198597"/>
        </c:manualLayout>
      </c:layout>
      <c:barChart>
        <c:barDir val="col"/>
        <c:grouping val="clustered"/>
        <c:varyColors val="0"/>
        <c:ser>
          <c:idx val="1"/>
          <c:order val="0"/>
          <c:spPr>
            <a:solidFill>
              <a:srgbClr val="0070C0"/>
            </a:solidFill>
          </c:spPr>
          <c:invertIfNegative val="0"/>
          <c:dLbls>
            <c:txPr>
              <a:bodyPr/>
              <a:lstStyle/>
              <a:p>
                <a:pPr>
                  <a:defRPr sz="1200" b="1" i="0" baseline="0"/>
                </a:pPr>
                <a:endParaRPr lang="en-US"/>
              </a:p>
            </c:txPr>
            <c:dLblPos val="outEnd"/>
            <c:showLegendKey val="0"/>
            <c:showVal val="1"/>
            <c:showCatName val="0"/>
            <c:showSerName val="0"/>
            <c:showPercent val="0"/>
            <c:showBubbleSize val="0"/>
            <c:showLeaderLines val="0"/>
          </c:dLbls>
          <c:cat>
            <c:strRef>
              <c:f>'Wireless Data'!$A$2:$D$2</c:f>
              <c:strCache>
                <c:ptCount val="4"/>
                <c:pt idx="0">
                  <c:v>2011</c:v>
                </c:pt>
                <c:pt idx="1">
                  <c:v>2013</c:v>
                </c:pt>
                <c:pt idx="2">
                  <c:v>2015</c:v>
                </c:pt>
                <c:pt idx="3">
                  <c:v>2020 (est.)</c:v>
                </c:pt>
              </c:strCache>
            </c:strRef>
          </c:cat>
          <c:val>
            <c:numRef>
              <c:f>'Wireless Data'!$A$3:$D$3</c:f>
              <c:numCache>
                <c:formatCode>#,##0</c:formatCode>
                <c:ptCount val="4"/>
                <c:pt idx="0" formatCode="General">
                  <c:v>867</c:v>
                </c:pt>
                <c:pt idx="1">
                  <c:v>3230</c:v>
                </c:pt>
                <c:pt idx="2">
                  <c:v>9650</c:v>
                </c:pt>
                <c:pt idx="3">
                  <c:v>77200</c:v>
                </c:pt>
              </c:numCache>
            </c:numRef>
          </c:val>
        </c:ser>
        <c:dLbls>
          <c:dLblPos val="outEnd"/>
          <c:showLegendKey val="0"/>
          <c:showVal val="1"/>
          <c:showCatName val="0"/>
          <c:showSerName val="0"/>
          <c:showPercent val="0"/>
          <c:showBubbleSize val="0"/>
        </c:dLbls>
        <c:gapWidth val="150"/>
        <c:axId val="41975808"/>
        <c:axId val="41978496"/>
      </c:barChart>
      <c:catAx>
        <c:axId val="41975808"/>
        <c:scaling>
          <c:orientation val="minMax"/>
        </c:scaling>
        <c:delete val="0"/>
        <c:axPos val="b"/>
        <c:numFmt formatCode="General" sourceLinked="1"/>
        <c:majorTickMark val="out"/>
        <c:minorTickMark val="none"/>
        <c:tickLblPos val="nextTo"/>
        <c:txPr>
          <a:bodyPr/>
          <a:lstStyle/>
          <a:p>
            <a:pPr>
              <a:defRPr sz="1200" b="1" i="0" baseline="0"/>
            </a:pPr>
            <a:endParaRPr lang="en-US"/>
          </a:p>
        </c:txPr>
        <c:crossAx val="41978496"/>
        <c:crosses val="autoZero"/>
        <c:auto val="1"/>
        <c:lblAlgn val="ctr"/>
        <c:lblOffset val="100"/>
        <c:noMultiLvlLbl val="0"/>
      </c:catAx>
      <c:valAx>
        <c:axId val="41978496"/>
        <c:scaling>
          <c:orientation val="minMax"/>
          <c:min val="-40000"/>
        </c:scaling>
        <c:delete val="1"/>
        <c:axPos val="l"/>
        <c:numFmt formatCode="General" sourceLinked="1"/>
        <c:majorTickMark val="out"/>
        <c:minorTickMark val="none"/>
        <c:tickLblPos val="nextTo"/>
        <c:crossAx val="41975808"/>
        <c:crosses val="autoZero"/>
        <c:crossBetween val="between"/>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err="1">
                <a:solidFill>
                  <a:srgbClr val="0070C0"/>
                </a:solidFill>
              </a:rPr>
              <a:t>CapEx</a:t>
            </a:r>
            <a:r>
              <a:rPr lang="en-US" sz="1400" dirty="0">
                <a:solidFill>
                  <a:srgbClr val="0070C0"/>
                </a:solidFill>
              </a:rPr>
              <a:t> for Wireless and Content Companies in 2015 </a:t>
            </a:r>
          </a:p>
          <a:p>
            <a:pPr>
              <a:defRPr/>
            </a:pPr>
            <a:r>
              <a:rPr lang="en-US" sz="1400" dirty="0">
                <a:solidFill>
                  <a:srgbClr val="0070C0"/>
                </a:solidFill>
              </a:rPr>
              <a:t>($ billion)</a:t>
            </a:r>
          </a:p>
        </c:rich>
      </c:tx>
      <c:layout/>
      <c:overlay val="0"/>
    </c:title>
    <c:autoTitleDeleted val="0"/>
    <c:plotArea>
      <c:layout>
        <c:manualLayout>
          <c:layoutTarget val="inner"/>
          <c:xMode val="edge"/>
          <c:yMode val="edge"/>
          <c:x val="1.0410729199502146E-3"/>
          <c:y val="0.18141517476555841"/>
          <c:w val="0.96368138671068926"/>
          <c:h val="0.70192050801833916"/>
        </c:manualLayout>
      </c:layout>
      <c:barChart>
        <c:barDir val="col"/>
        <c:grouping val="clustered"/>
        <c:varyColors val="0"/>
        <c:ser>
          <c:idx val="0"/>
          <c:order val="0"/>
          <c:tx>
            <c:strRef>
              <c:f>'Capex Only'!$B$1</c:f>
              <c:strCache>
                <c:ptCount val="1"/>
                <c:pt idx="0">
                  <c:v>CapEx</c:v>
                </c:pt>
              </c:strCache>
            </c:strRef>
          </c:tx>
          <c:spPr>
            <a:solidFill>
              <a:srgbClr val="00B0F0"/>
            </a:solidFill>
          </c:spPr>
          <c:invertIfNegative val="0"/>
          <c:dLbls>
            <c:txPr>
              <a:bodyPr/>
              <a:lstStyle/>
              <a:p>
                <a:pPr>
                  <a:defRPr sz="1200" b="1" i="0" baseline="0"/>
                </a:pPr>
                <a:endParaRPr lang="en-US"/>
              </a:p>
            </c:txPr>
            <c:dLblPos val="outEnd"/>
            <c:showLegendKey val="0"/>
            <c:showVal val="1"/>
            <c:showCatName val="0"/>
            <c:showSerName val="0"/>
            <c:showPercent val="0"/>
            <c:showBubbleSize val="0"/>
            <c:showLeaderLines val="0"/>
          </c:dLbls>
          <c:cat>
            <c:strRef>
              <c:f>'Capex Only'!$A$2:$A$9</c:f>
              <c:strCache>
                <c:ptCount val="8"/>
                <c:pt idx="0">
                  <c:v>AT&amp;T Mobility</c:v>
                </c:pt>
                <c:pt idx="1">
                  <c:v>Verizon Wireless</c:v>
                </c:pt>
                <c:pt idx="2">
                  <c:v>T-Mobile</c:v>
                </c:pt>
                <c:pt idx="3">
                  <c:v>Sprint</c:v>
                </c:pt>
                <c:pt idx="4">
                  <c:v>Google</c:v>
                </c:pt>
                <c:pt idx="5">
                  <c:v>Facebook</c:v>
                </c:pt>
                <c:pt idx="6">
                  <c:v>LinkedIn</c:v>
                </c:pt>
                <c:pt idx="7">
                  <c:v>Pandora</c:v>
                </c:pt>
              </c:strCache>
            </c:strRef>
          </c:cat>
          <c:val>
            <c:numRef>
              <c:f>'Capex Only'!$B$2:$B$9</c:f>
              <c:numCache>
                <c:formatCode>"$"#,##0.0</c:formatCode>
                <c:ptCount val="8"/>
                <c:pt idx="0">
                  <c:v>8.9</c:v>
                </c:pt>
                <c:pt idx="1">
                  <c:v>11.725</c:v>
                </c:pt>
                <c:pt idx="2">
                  <c:v>4.7240000000000002</c:v>
                </c:pt>
                <c:pt idx="3">
                  <c:v>6.0039999999999996</c:v>
                </c:pt>
                <c:pt idx="4">
                  <c:v>9.9149999999999991</c:v>
                </c:pt>
                <c:pt idx="5">
                  <c:v>2.5230000000000001</c:v>
                </c:pt>
                <c:pt idx="6">
                  <c:v>0.50700000000000001</c:v>
                </c:pt>
                <c:pt idx="7">
                  <c:v>3.2099999999999997E-2</c:v>
                </c:pt>
              </c:numCache>
            </c:numRef>
          </c:val>
        </c:ser>
        <c:dLbls>
          <c:showLegendKey val="0"/>
          <c:showVal val="0"/>
          <c:showCatName val="0"/>
          <c:showSerName val="0"/>
          <c:showPercent val="0"/>
          <c:showBubbleSize val="0"/>
        </c:dLbls>
        <c:gapWidth val="150"/>
        <c:axId val="45716992"/>
        <c:axId val="45718528"/>
      </c:barChart>
      <c:catAx>
        <c:axId val="45716992"/>
        <c:scaling>
          <c:orientation val="minMax"/>
        </c:scaling>
        <c:delete val="0"/>
        <c:axPos val="b"/>
        <c:majorTickMark val="out"/>
        <c:minorTickMark val="none"/>
        <c:tickLblPos val="nextTo"/>
        <c:txPr>
          <a:bodyPr/>
          <a:lstStyle/>
          <a:p>
            <a:pPr>
              <a:defRPr sz="1200" b="1" i="0" baseline="0"/>
            </a:pPr>
            <a:endParaRPr lang="en-US"/>
          </a:p>
        </c:txPr>
        <c:crossAx val="45718528"/>
        <c:crosses val="autoZero"/>
        <c:auto val="1"/>
        <c:lblAlgn val="ctr"/>
        <c:lblOffset val="100"/>
        <c:noMultiLvlLbl val="0"/>
      </c:catAx>
      <c:valAx>
        <c:axId val="45718528"/>
        <c:scaling>
          <c:orientation val="minMax"/>
        </c:scaling>
        <c:delete val="1"/>
        <c:axPos val="l"/>
        <c:numFmt formatCode="&quot;$&quot;#,##0.0" sourceLinked="1"/>
        <c:majorTickMark val="out"/>
        <c:minorTickMark val="none"/>
        <c:tickLblPos val="nextTo"/>
        <c:crossAx val="45716992"/>
        <c:crosses val="autoZero"/>
        <c:crossBetween val="between"/>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Direct </a:t>
            </a:r>
            <a:r>
              <a:rPr lang="en-US" dirty="0" smtClean="0"/>
              <a:t>Wireless</a:t>
            </a:r>
            <a:r>
              <a:rPr lang="en-US" baseline="0" dirty="0" smtClean="0"/>
              <a:t> </a:t>
            </a:r>
            <a:r>
              <a:rPr lang="en-US" dirty="0" smtClean="0"/>
              <a:t>Carrier </a:t>
            </a:r>
            <a:r>
              <a:rPr lang="en-US" dirty="0"/>
              <a:t>Employees</a:t>
            </a:r>
          </a:p>
        </c:rich>
      </c:tx>
      <c:layout/>
      <c:overlay val="0"/>
    </c:title>
    <c:autoTitleDeleted val="0"/>
    <c:plotArea>
      <c:layout/>
      <c:lineChart>
        <c:grouping val="standard"/>
        <c:varyColors val="0"/>
        <c:ser>
          <c:idx val="1"/>
          <c:order val="0"/>
          <c:spPr>
            <a:ln w="38100">
              <a:solidFill>
                <a:srgbClr val="C00000"/>
              </a:solidFill>
            </a:ln>
          </c:spPr>
          <c:marker>
            <c:symbol val="none"/>
          </c:marker>
          <c:dLbls>
            <c:dLbl>
              <c:idx val="0"/>
              <c:layout>
                <c:manualLayout>
                  <c:x val="-9.9427288928001498E-2"/>
                  <c:y val="-4.7408421773365302E-2"/>
                </c:manualLayout>
              </c:layout>
              <c:dLblPos val="r"/>
              <c:showLegendKey val="0"/>
              <c:showVal val="1"/>
              <c:showCatName val="0"/>
              <c:showSerName val="0"/>
              <c:showPercent val="0"/>
              <c:showBubbleSize val="0"/>
            </c:dLbl>
            <c:dLbl>
              <c:idx val="5"/>
              <c:layout>
                <c:manualLayout>
                  <c:x val="-9.8332684846059198E-2"/>
                  <c:y val="-6.4458720153586904E-2"/>
                </c:manualLayout>
              </c:layout>
              <c:dLblPos val="r"/>
              <c:showLegendKey val="0"/>
              <c:showVal val="1"/>
              <c:showCatName val="0"/>
              <c:showSerName val="0"/>
              <c:showPercent val="0"/>
              <c:showBubbleSize val="0"/>
            </c:dLbl>
            <c:spPr>
              <a:ln w="9525"/>
            </c:spPr>
            <c:txPr>
              <a:bodyPr/>
              <a:lstStyle/>
              <a:p>
                <a:pPr>
                  <a:defRPr sz="1200" b="1" i="0" baseline="0"/>
                </a:pPr>
                <a:endParaRPr lang="en-US"/>
              </a:p>
            </c:txPr>
            <c:dLblPos val="t"/>
            <c:showLegendKey val="0"/>
            <c:showVal val="1"/>
            <c:showCatName val="0"/>
            <c:showSerName val="0"/>
            <c:showPercent val="0"/>
            <c:showBubbleSize val="0"/>
            <c:showLeaderLines val="0"/>
          </c:dLbls>
          <c:cat>
            <c:numRef>
              <c:f>'Wireless Industy Employees '!$A$2:$G$2</c:f>
              <c:numCache>
                <c:formatCode>General</c:formatCode>
                <c:ptCount val="7"/>
                <c:pt idx="0">
                  <c:v>1985</c:v>
                </c:pt>
                <c:pt idx="1">
                  <c:v>1990</c:v>
                </c:pt>
                <c:pt idx="2">
                  <c:v>1995</c:v>
                </c:pt>
                <c:pt idx="3">
                  <c:v>2000</c:v>
                </c:pt>
                <c:pt idx="4">
                  <c:v>2005</c:v>
                </c:pt>
                <c:pt idx="5">
                  <c:v>2010</c:v>
                </c:pt>
                <c:pt idx="6">
                  <c:v>2015</c:v>
                </c:pt>
              </c:numCache>
            </c:numRef>
          </c:cat>
          <c:val>
            <c:numRef>
              <c:f>'Wireless Industy Employees '!$A$3:$G$3</c:f>
              <c:numCache>
                <c:formatCode>#,##0</c:formatCode>
                <c:ptCount val="7"/>
                <c:pt idx="0">
                  <c:v>2727</c:v>
                </c:pt>
                <c:pt idx="1">
                  <c:v>21382</c:v>
                </c:pt>
                <c:pt idx="2">
                  <c:v>68165</c:v>
                </c:pt>
                <c:pt idx="3">
                  <c:v>184449</c:v>
                </c:pt>
                <c:pt idx="4">
                  <c:v>233067</c:v>
                </c:pt>
                <c:pt idx="5">
                  <c:v>250393</c:v>
                </c:pt>
                <c:pt idx="6">
                  <c:v>235818</c:v>
                </c:pt>
              </c:numCache>
            </c:numRef>
          </c:val>
          <c:smooth val="0"/>
        </c:ser>
        <c:dLbls>
          <c:dLblPos val="t"/>
          <c:showLegendKey val="0"/>
          <c:showVal val="1"/>
          <c:showCatName val="0"/>
          <c:showSerName val="0"/>
          <c:showPercent val="0"/>
          <c:showBubbleSize val="0"/>
        </c:dLbls>
        <c:marker val="1"/>
        <c:smooth val="0"/>
        <c:axId val="45860736"/>
        <c:axId val="45863680"/>
      </c:lineChart>
      <c:catAx>
        <c:axId val="45860736"/>
        <c:scaling>
          <c:orientation val="minMax"/>
        </c:scaling>
        <c:delete val="0"/>
        <c:axPos val="b"/>
        <c:numFmt formatCode="General" sourceLinked="1"/>
        <c:majorTickMark val="out"/>
        <c:minorTickMark val="none"/>
        <c:tickLblPos val="nextTo"/>
        <c:txPr>
          <a:bodyPr/>
          <a:lstStyle/>
          <a:p>
            <a:pPr>
              <a:defRPr sz="1200" b="1" i="0" baseline="0"/>
            </a:pPr>
            <a:endParaRPr lang="en-US"/>
          </a:p>
        </c:txPr>
        <c:crossAx val="45863680"/>
        <c:crosses val="autoZero"/>
        <c:auto val="1"/>
        <c:lblAlgn val="ctr"/>
        <c:lblOffset val="100"/>
        <c:noMultiLvlLbl val="0"/>
      </c:catAx>
      <c:valAx>
        <c:axId val="45863680"/>
        <c:scaling>
          <c:orientation val="minMax"/>
          <c:max val="350000"/>
          <c:min val="-100000"/>
        </c:scaling>
        <c:delete val="1"/>
        <c:axPos val="l"/>
        <c:numFmt formatCode="#,##0" sourceLinked="1"/>
        <c:majorTickMark val="out"/>
        <c:minorTickMark val="none"/>
        <c:tickLblPos val="nextTo"/>
        <c:crossAx val="45860736"/>
        <c:crosses val="autoZero"/>
        <c:crossBetween val="between"/>
      </c:valAx>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Total Wireless Subscribers for Wireless Service Providers 2Q2016 (millions)</a:t>
            </a:r>
          </a:p>
        </c:rich>
      </c:tx>
      <c:layout/>
      <c:overlay val="0"/>
    </c:title>
    <c:autoTitleDeleted val="0"/>
    <c:plotArea>
      <c:layout/>
      <c:barChart>
        <c:barDir val="col"/>
        <c:grouping val="clustered"/>
        <c:varyColors val="0"/>
        <c:ser>
          <c:idx val="0"/>
          <c:order val="0"/>
          <c:invertIfNegative val="0"/>
          <c:dPt>
            <c:idx val="0"/>
            <c:invertIfNegative val="0"/>
            <c:bubble3D val="0"/>
            <c:spPr>
              <a:solidFill>
                <a:srgbClr val="FF0000"/>
              </a:solidFill>
              <a:ln>
                <a:solidFill>
                  <a:srgbClr val="FF0000"/>
                </a:solidFill>
              </a:ln>
            </c:spPr>
          </c:dPt>
          <c:dPt>
            <c:idx val="1"/>
            <c:invertIfNegative val="0"/>
            <c:bubble3D val="0"/>
            <c:spPr>
              <a:solidFill>
                <a:srgbClr val="00B0F0"/>
              </a:solidFill>
            </c:spPr>
          </c:dPt>
          <c:dPt>
            <c:idx val="2"/>
            <c:invertIfNegative val="0"/>
            <c:bubble3D val="0"/>
            <c:spPr>
              <a:solidFill>
                <a:srgbClr val="FFFF00"/>
              </a:solidFill>
            </c:spPr>
          </c:dPt>
          <c:dPt>
            <c:idx val="3"/>
            <c:invertIfNegative val="0"/>
            <c:bubble3D val="0"/>
            <c:spPr>
              <a:solidFill>
                <a:schemeClr val="accent2">
                  <a:lumMod val="50000"/>
                  <a:lumOff val="50000"/>
                </a:schemeClr>
              </a:solidFill>
              <a:ln>
                <a:solidFill>
                  <a:srgbClr val="FF3399"/>
                </a:solidFill>
              </a:ln>
            </c:spPr>
          </c:dPt>
          <c:dLbls>
            <c:txPr>
              <a:bodyPr/>
              <a:lstStyle/>
              <a:p>
                <a:pPr>
                  <a:defRPr sz="1200" b="1" i="0" baseline="0"/>
                </a:pPr>
                <a:endParaRPr lang="en-US"/>
              </a:p>
            </c:txPr>
            <c:dLblPos val="outEnd"/>
            <c:showLegendKey val="0"/>
            <c:showVal val="1"/>
            <c:showCatName val="0"/>
            <c:showSerName val="0"/>
            <c:showPercent val="0"/>
            <c:showBubbleSize val="0"/>
            <c:showLeaderLines val="0"/>
          </c:dLbls>
          <c:cat>
            <c:strRef>
              <c:f>'Total Subs'!$A$31:$A$34</c:f>
              <c:strCache>
                <c:ptCount val="4"/>
                <c:pt idx="0">
                  <c:v>Verizon Wireless</c:v>
                </c:pt>
                <c:pt idx="1">
                  <c:v>AT&amp;T Mobility</c:v>
                </c:pt>
                <c:pt idx="2">
                  <c:v>Sprint </c:v>
                </c:pt>
                <c:pt idx="3">
                  <c:v>T-Mobile</c:v>
                </c:pt>
              </c:strCache>
            </c:strRef>
          </c:cat>
          <c:val>
            <c:numRef>
              <c:f>'Total Subs'!$B$31:$B$34</c:f>
              <c:numCache>
                <c:formatCode>#,##0.0</c:formatCode>
                <c:ptCount val="4"/>
                <c:pt idx="0">
                  <c:v>142.75399999999999</c:v>
                </c:pt>
                <c:pt idx="1">
                  <c:v>131.80500000000001</c:v>
                </c:pt>
                <c:pt idx="2">
                  <c:v>58.446000000000012</c:v>
                </c:pt>
                <c:pt idx="3">
                  <c:v>67.384</c:v>
                </c:pt>
              </c:numCache>
            </c:numRef>
          </c:val>
        </c:ser>
        <c:dLbls>
          <c:dLblPos val="outEnd"/>
          <c:showLegendKey val="0"/>
          <c:showVal val="1"/>
          <c:showCatName val="0"/>
          <c:showSerName val="0"/>
          <c:showPercent val="0"/>
          <c:showBubbleSize val="0"/>
        </c:dLbls>
        <c:gapWidth val="150"/>
        <c:axId val="85351040"/>
        <c:axId val="85355520"/>
      </c:barChart>
      <c:catAx>
        <c:axId val="85351040"/>
        <c:scaling>
          <c:orientation val="minMax"/>
        </c:scaling>
        <c:delete val="0"/>
        <c:axPos val="b"/>
        <c:majorTickMark val="out"/>
        <c:minorTickMark val="none"/>
        <c:tickLblPos val="nextTo"/>
        <c:txPr>
          <a:bodyPr/>
          <a:lstStyle/>
          <a:p>
            <a:pPr>
              <a:defRPr sz="1200" b="1" i="0" baseline="0"/>
            </a:pPr>
            <a:endParaRPr lang="en-US"/>
          </a:p>
        </c:txPr>
        <c:crossAx val="85355520"/>
        <c:crosses val="autoZero"/>
        <c:auto val="1"/>
        <c:lblAlgn val="ctr"/>
        <c:lblOffset val="100"/>
        <c:noMultiLvlLbl val="0"/>
      </c:catAx>
      <c:valAx>
        <c:axId val="85355520"/>
        <c:scaling>
          <c:orientation val="minMax"/>
        </c:scaling>
        <c:delete val="1"/>
        <c:axPos val="l"/>
        <c:numFmt formatCode="#,##0.0" sourceLinked="1"/>
        <c:majorTickMark val="out"/>
        <c:minorTickMark val="none"/>
        <c:tickLblPos val="nextTo"/>
        <c:crossAx val="85351040"/>
        <c:crosses val="autoZero"/>
        <c:crossBetween val="between"/>
      </c:valAx>
    </c:plotArea>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50"/>
            </a:pPr>
            <a:r>
              <a:rPr lang="en-US" sz="1050" dirty="0"/>
              <a:t>Estimated Monthly ARPU</a:t>
            </a:r>
          </a:p>
          <a:p>
            <a:pPr>
              <a:defRPr sz="1050"/>
            </a:pPr>
            <a:r>
              <a:rPr lang="en-US" sz="1050" dirty="0" smtClean="0"/>
              <a:t>2010 </a:t>
            </a:r>
            <a:r>
              <a:rPr lang="en-US" sz="1050" dirty="0"/>
              <a:t>vs. </a:t>
            </a:r>
            <a:r>
              <a:rPr lang="en-US" sz="1050" dirty="0" smtClean="0"/>
              <a:t>2016</a:t>
            </a:r>
            <a:endParaRPr lang="en-US" sz="1050" dirty="0"/>
          </a:p>
        </c:rich>
      </c:tx>
      <c:layout>
        <c:manualLayout>
          <c:xMode val="edge"/>
          <c:yMode val="edge"/>
          <c:x val="0.31098498764303101"/>
          <c:y val="0"/>
        </c:manualLayout>
      </c:layout>
      <c:overlay val="1"/>
    </c:title>
    <c:autoTitleDeleted val="0"/>
    <c:plotArea>
      <c:layout>
        <c:manualLayout>
          <c:layoutTarget val="inner"/>
          <c:xMode val="edge"/>
          <c:yMode val="edge"/>
          <c:x val="3.1733443076075098E-2"/>
          <c:y val="1.8181818181818198E-2"/>
          <c:w val="0.93018642523263495"/>
          <c:h val="0.93333333333333302"/>
        </c:manualLayout>
      </c:layout>
      <c:barChart>
        <c:barDir val="col"/>
        <c:grouping val="clustered"/>
        <c:varyColors val="0"/>
        <c:ser>
          <c:idx val="0"/>
          <c:order val="0"/>
          <c:tx>
            <c:strRef>
              <c:f>ARPU!$B$14</c:f>
              <c:strCache>
                <c:ptCount val="1"/>
                <c:pt idx="0">
                  <c:v>2010</c:v>
                </c:pt>
              </c:strCache>
            </c:strRef>
          </c:tx>
          <c:spPr>
            <a:solidFill>
              <a:srgbClr val="FF0000"/>
            </a:solidFill>
          </c:spPr>
          <c:invertIfNegative val="0"/>
          <c:dPt>
            <c:idx val="1"/>
            <c:invertIfNegative val="0"/>
            <c:bubble3D val="0"/>
            <c:spPr>
              <a:solidFill>
                <a:srgbClr val="00B0F0"/>
              </a:solidFill>
            </c:spPr>
          </c:dPt>
          <c:dPt>
            <c:idx val="2"/>
            <c:invertIfNegative val="0"/>
            <c:bubble3D val="0"/>
            <c:spPr>
              <a:solidFill>
                <a:srgbClr val="FFFF00"/>
              </a:solidFill>
            </c:spPr>
          </c:dPt>
          <c:dPt>
            <c:idx val="3"/>
            <c:invertIfNegative val="0"/>
            <c:bubble3D val="0"/>
            <c:spPr>
              <a:solidFill>
                <a:srgbClr val="FF33CC"/>
              </a:solidFill>
            </c:spPr>
          </c:dPt>
          <c:dLbls>
            <c:dLbl>
              <c:idx val="0"/>
              <c:spPr/>
              <c:txPr>
                <a:bodyPr/>
                <a:lstStyle/>
                <a:p>
                  <a:pPr>
                    <a:defRPr b="1">
                      <a:solidFill>
                        <a:sysClr val="windowText" lastClr="000000"/>
                      </a:solidFill>
                    </a:defRPr>
                  </a:pPr>
                  <a:endParaRPr lang="en-US"/>
                </a:p>
              </c:txPr>
              <c:dLblPos val="inEnd"/>
              <c:showLegendKey val="0"/>
              <c:showVal val="1"/>
              <c:showCatName val="0"/>
              <c:showSerName val="0"/>
              <c:showPercent val="0"/>
              <c:showBubbleSize val="0"/>
            </c:dLbl>
            <c:dLbl>
              <c:idx val="1"/>
              <c:spPr/>
              <c:txPr>
                <a:bodyPr/>
                <a:lstStyle/>
                <a:p>
                  <a:pPr>
                    <a:defRPr b="1">
                      <a:solidFill>
                        <a:sysClr val="windowText" lastClr="000000"/>
                      </a:solidFill>
                    </a:defRPr>
                  </a:pPr>
                  <a:endParaRPr lang="en-US"/>
                </a:p>
              </c:txPr>
              <c:dLblPos val="inEnd"/>
              <c:showLegendKey val="0"/>
              <c:showVal val="1"/>
              <c:showCatName val="0"/>
              <c:showSerName val="0"/>
              <c:showPercent val="0"/>
              <c:showBubbleSize val="0"/>
            </c:dLbl>
            <c:dLbl>
              <c:idx val="2"/>
              <c:spPr/>
              <c:txPr>
                <a:bodyPr/>
                <a:lstStyle/>
                <a:p>
                  <a:pPr>
                    <a:defRPr b="1">
                      <a:solidFill>
                        <a:sysClr val="windowText" lastClr="000000"/>
                      </a:solidFill>
                    </a:defRPr>
                  </a:pPr>
                  <a:endParaRPr lang="en-US"/>
                </a:p>
              </c:txPr>
              <c:dLblPos val="inEnd"/>
              <c:showLegendKey val="0"/>
              <c:showVal val="1"/>
              <c:showCatName val="0"/>
              <c:showSerName val="0"/>
              <c:showPercent val="0"/>
              <c:showBubbleSize val="0"/>
            </c:dLbl>
            <c:dLbl>
              <c:idx val="3"/>
              <c:spPr/>
              <c:txPr>
                <a:bodyPr/>
                <a:lstStyle/>
                <a:p>
                  <a:pPr>
                    <a:defRPr b="1">
                      <a:solidFill>
                        <a:sysClr val="windowText" lastClr="000000"/>
                      </a:solidFill>
                    </a:defRPr>
                  </a:pPr>
                  <a:endParaRPr lang="en-US"/>
                </a:p>
              </c:txPr>
              <c:dLblPos val="inEnd"/>
              <c:showLegendKey val="0"/>
              <c:showVal val="1"/>
              <c:showCatName val="0"/>
              <c:showSerName val="0"/>
              <c:showPercent val="0"/>
              <c:showBubbleSize val="0"/>
            </c:dLbl>
            <c:txPr>
              <a:bodyPr/>
              <a:lstStyle/>
              <a:p>
                <a:pPr>
                  <a:defRPr b="1">
                    <a:solidFill>
                      <a:schemeClr val="bg1"/>
                    </a:solidFill>
                  </a:defRPr>
                </a:pPr>
                <a:endParaRPr lang="en-US"/>
              </a:p>
            </c:txPr>
            <c:dLblPos val="inEnd"/>
            <c:showLegendKey val="0"/>
            <c:showVal val="1"/>
            <c:showCatName val="0"/>
            <c:showSerName val="0"/>
            <c:showPercent val="0"/>
            <c:showBubbleSize val="0"/>
            <c:showLeaderLines val="0"/>
          </c:dLbls>
          <c:cat>
            <c:strRef>
              <c:f>ARPU!$A$15:$A$18</c:f>
              <c:strCache>
                <c:ptCount val="4"/>
                <c:pt idx="0">
                  <c:v>Verizon Wireless</c:v>
                </c:pt>
                <c:pt idx="1">
                  <c:v>AT&amp;T Mobility</c:v>
                </c:pt>
                <c:pt idx="2">
                  <c:v>Sprint</c:v>
                </c:pt>
                <c:pt idx="3">
                  <c:v>T-Mobile</c:v>
                </c:pt>
              </c:strCache>
            </c:strRef>
          </c:cat>
          <c:val>
            <c:numRef>
              <c:f>ARPU!$B$15:$B$18</c:f>
              <c:numCache>
                <c:formatCode>"$"#,##0.00</c:formatCode>
                <c:ptCount val="4"/>
                <c:pt idx="0">
                  <c:v>51.51</c:v>
                </c:pt>
                <c:pt idx="1">
                  <c:v>49.68</c:v>
                </c:pt>
                <c:pt idx="2">
                  <c:v>47.96</c:v>
                </c:pt>
                <c:pt idx="3">
                  <c:v>46.5</c:v>
                </c:pt>
              </c:numCache>
            </c:numRef>
          </c:val>
        </c:ser>
        <c:ser>
          <c:idx val="1"/>
          <c:order val="1"/>
          <c:tx>
            <c:strRef>
              <c:f>ARPU!$C$14</c:f>
              <c:strCache>
                <c:ptCount val="1"/>
                <c:pt idx="0">
                  <c:v>2016(est)</c:v>
                </c:pt>
              </c:strCache>
            </c:strRef>
          </c:tx>
          <c:invertIfNegative val="0"/>
          <c:dPt>
            <c:idx val="0"/>
            <c:invertIfNegative val="0"/>
            <c:bubble3D val="0"/>
            <c:spPr>
              <a:pattFill prst="wdUpDiag">
                <a:fgClr>
                  <a:srgbClr val="FF0000"/>
                </a:fgClr>
                <a:bgClr>
                  <a:schemeClr val="bg1"/>
                </a:bgClr>
              </a:pattFill>
            </c:spPr>
          </c:dPt>
          <c:dPt>
            <c:idx val="1"/>
            <c:invertIfNegative val="0"/>
            <c:bubble3D val="0"/>
            <c:spPr>
              <a:pattFill prst="wdUpDiag">
                <a:fgClr>
                  <a:srgbClr val="00B0F0"/>
                </a:fgClr>
                <a:bgClr>
                  <a:schemeClr val="bg1"/>
                </a:bgClr>
              </a:pattFill>
            </c:spPr>
          </c:dPt>
          <c:dPt>
            <c:idx val="2"/>
            <c:invertIfNegative val="0"/>
            <c:bubble3D val="0"/>
            <c:spPr>
              <a:pattFill prst="wdUpDiag">
                <a:fgClr>
                  <a:srgbClr val="FFFF00"/>
                </a:fgClr>
                <a:bgClr>
                  <a:schemeClr val="bg1"/>
                </a:bgClr>
              </a:pattFill>
            </c:spPr>
          </c:dPt>
          <c:dPt>
            <c:idx val="3"/>
            <c:invertIfNegative val="0"/>
            <c:bubble3D val="0"/>
            <c:spPr>
              <a:pattFill prst="wdUpDiag">
                <a:fgClr>
                  <a:srgbClr val="FF3399"/>
                </a:fgClr>
                <a:bgClr>
                  <a:schemeClr val="bg1"/>
                </a:bgClr>
              </a:pattFill>
            </c:spPr>
          </c:dPt>
          <c:dLbls>
            <c:txPr>
              <a:bodyPr/>
              <a:lstStyle/>
              <a:p>
                <a:pPr>
                  <a:defRPr b="1">
                    <a:solidFill>
                      <a:sysClr val="windowText" lastClr="000000"/>
                    </a:solidFill>
                  </a:defRPr>
                </a:pPr>
                <a:endParaRPr lang="en-US"/>
              </a:p>
            </c:txPr>
            <c:dLblPos val="inEnd"/>
            <c:showLegendKey val="0"/>
            <c:showVal val="1"/>
            <c:showCatName val="0"/>
            <c:showSerName val="0"/>
            <c:showPercent val="0"/>
            <c:showBubbleSize val="0"/>
            <c:showLeaderLines val="0"/>
          </c:dLbls>
          <c:cat>
            <c:strRef>
              <c:f>ARPU!$A$15:$A$18</c:f>
              <c:strCache>
                <c:ptCount val="4"/>
                <c:pt idx="0">
                  <c:v>Verizon Wireless</c:v>
                </c:pt>
                <c:pt idx="1">
                  <c:v>AT&amp;T Mobility</c:v>
                </c:pt>
                <c:pt idx="2">
                  <c:v>Sprint</c:v>
                </c:pt>
                <c:pt idx="3">
                  <c:v>T-Mobile</c:v>
                </c:pt>
              </c:strCache>
            </c:strRef>
          </c:cat>
          <c:val>
            <c:numRef>
              <c:f>ARPU!$C$15:$C$18</c:f>
              <c:numCache>
                <c:formatCode>"$"#,##0.00</c:formatCode>
                <c:ptCount val="4"/>
                <c:pt idx="0">
                  <c:v>48.92</c:v>
                </c:pt>
                <c:pt idx="1">
                  <c:v>37.89</c:v>
                </c:pt>
                <c:pt idx="2">
                  <c:v>33.89</c:v>
                </c:pt>
                <c:pt idx="3">
                  <c:v>34.770000000000003</c:v>
                </c:pt>
              </c:numCache>
            </c:numRef>
          </c:val>
        </c:ser>
        <c:dLbls>
          <c:showLegendKey val="0"/>
          <c:showVal val="0"/>
          <c:showCatName val="0"/>
          <c:showSerName val="0"/>
          <c:showPercent val="0"/>
          <c:showBubbleSize val="0"/>
        </c:dLbls>
        <c:gapWidth val="150"/>
        <c:axId val="91546368"/>
        <c:axId val="91547904"/>
      </c:barChart>
      <c:catAx>
        <c:axId val="91546368"/>
        <c:scaling>
          <c:orientation val="minMax"/>
        </c:scaling>
        <c:delete val="0"/>
        <c:axPos val="b"/>
        <c:majorTickMark val="out"/>
        <c:minorTickMark val="none"/>
        <c:tickLblPos val="nextTo"/>
        <c:txPr>
          <a:bodyPr/>
          <a:lstStyle/>
          <a:p>
            <a:pPr>
              <a:defRPr sz="1200" b="1"/>
            </a:pPr>
            <a:endParaRPr lang="en-US"/>
          </a:p>
        </c:txPr>
        <c:crossAx val="91547904"/>
        <c:crosses val="autoZero"/>
        <c:auto val="1"/>
        <c:lblAlgn val="ctr"/>
        <c:lblOffset val="100"/>
        <c:noMultiLvlLbl val="0"/>
      </c:catAx>
      <c:valAx>
        <c:axId val="91547904"/>
        <c:scaling>
          <c:orientation val="minMax"/>
          <c:min val="-10"/>
        </c:scaling>
        <c:delete val="1"/>
        <c:axPos val="l"/>
        <c:numFmt formatCode="&quot;$&quot;#,##0.00" sourceLinked="1"/>
        <c:majorTickMark val="out"/>
        <c:minorTickMark val="none"/>
        <c:tickLblPos val="nextTo"/>
        <c:crossAx val="91546368"/>
        <c:crosses val="autoZero"/>
        <c:crossBetween val="between"/>
      </c:valAx>
    </c:plotArea>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Ratio of Consumer Complaints about Fraudulent Enrollment per One Million Subscribers, 2013-16</a:t>
            </a:r>
          </a:p>
        </c:rich>
      </c:tx>
      <c:layout/>
      <c:overlay val="0"/>
    </c:title>
    <c:autoTitleDeleted val="0"/>
    <c:plotArea>
      <c:layout/>
      <c:barChart>
        <c:barDir val="col"/>
        <c:grouping val="clustered"/>
        <c:varyColors val="0"/>
        <c:ser>
          <c:idx val="0"/>
          <c:order val="0"/>
          <c:invertIfNegative val="0"/>
          <c:dPt>
            <c:idx val="0"/>
            <c:invertIfNegative val="0"/>
            <c:bubble3D val="0"/>
            <c:spPr>
              <a:solidFill>
                <a:schemeClr val="accent6">
                  <a:lumMod val="50000"/>
                  <a:lumOff val="50000"/>
                </a:schemeClr>
              </a:solidFill>
            </c:spPr>
          </c:dPt>
          <c:dPt>
            <c:idx val="1"/>
            <c:invertIfNegative val="0"/>
            <c:bubble3D val="0"/>
            <c:spPr>
              <a:solidFill>
                <a:srgbClr val="FFFF00"/>
              </a:solidFill>
            </c:spPr>
          </c:dPt>
          <c:dPt>
            <c:idx val="2"/>
            <c:invertIfNegative val="0"/>
            <c:bubble3D val="0"/>
            <c:spPr>
              <a:solidFill>
                <a:srgbClr val="FF0000"/>
              </a:solidFill>
            </c:spPr>
          </c:dPt>
          <c:dPt>
            <c:idx val="3"/>
            <c:invertIfNegative val="0"/>
            <c:bubble3D val="0"/>
            <c:spPr>
              <a:solidFill>
                <a:srgbClr val="00B0F0"/>
              </a:solidFill>
            </c:spPr>
          </c:dPt>
          <c:dLbls>
            <c:txPr>
              <a:bodyPr/>
              <a:lstStyle/>
              <a:p>
                <a:pPr>
                  <a:defRPr sz="1200" b="1" i="0" baseline="0"/>
                </a:pPr>
                <a:endParaRPr lang="en-US"/>
              </a:p>
            </c:txPr>
            <c:dLblPos val="outEnd"/>
            <c:showLegendKey val="0"/>
            <c:showVal val="1"/>
            <c:showCatName val="0"/>
            <c:showSerName val="0"/>
            <c:showPercent val="0"/>
            <c:showBubbleSize val="0"/>
            <c:showLeaderLines val="0"/>
          </c:dLbls>
          <c:cat>
            <c:strRef>
              <c:f>Sheet3!$B$3:$E$3</c:f>
              <c:strCache>
                <c:ptCount val="4"/>
                <c:pt idx="0">
                  <c:v>T-Mobile </c:v>
                </c:pt>
                <c:pt idx="1">
                  <c:v>Sprint</c:v>
                </c:pt>
                <c:pt idx="2">
                  <c:v>Verizon</c:v>
                </c:pt>
                <c:pt idx="3">
                  <c:v>AT&amp;T</c:v>
                </c:pt>
              </c:strCache>
            </c:strRef>
          </c:cat>
          <c:val>
            <c:numRef>
              <c:f>Sheet3!$B$4:$E$4</c:f>
              <c:numCache>
                <c:formatCode>0.0</c:formatCode>
                <c:ptCount val="4"/>
                <c:pt idx="0">
                  <c:v>10.1</c:v>
                </c:pt>
                <c:pt idx="1">
                  <c:v>5.9</c:v>
                </c:pt>
                <c:pt idx="2">
                  <c:v>5</c:v>
                </c:pt>
                <c:pt idx="3">
                  <c:v>7.1</c:v>
                </c:pt>
              </c:numCache>
            </c:numRef>
          </c:val>
        </c:ser>
        <c:dLbls>
          <c:showLegendKey val="0"/>
          <c:showVal val="0"/>
          <c:showCatName val="0"/>
          <c:showSerName val="0"/>
          <c:showPercent val="0"/>
          <c:showBubbleSize val="0"/>
        </c:dLbls>
        <c:gapWidth val="150"/>
        <c:axId val="92019328"/>
        <c:axId val="92025216"/>
      </c:barChart>
      <c:catAx>
        <c:axId val="92019328"/>
        <c:scaling>
          <c:orientation val="minMax"/>
        </c:scaling>
        <c:delete val="0"/>
        <c:axPos val="b"/>
        <c:majorTickMark val="out"/>
        <c:minorTickMark val="none"/>
        <c:tickLblPos val="nextTo"/>
        <c:txPr>
          <a:bodyPr/>
          <a:lstStyle/>
          <a:p>
            <a:pPr>
              <a:defRPr sz="1200" b="1" i="0" baseline="0"/>
            </a:pPr>
            <a:endParaRPr lang="en-US"/>
          </a:p>
        </c:txPr>
        <c:crossAx val="92025216"/>
        <c:crosses val="autoZero"/>
        <c:auto val="1"/>
        <c:lblAlgn val="ctr"/>
        <c:lblOffset val="100"/>
        <c:noMultiLvlLbl val="0"/>
      </c:catAx>
      <c:valAx>
        <c:axId val="92025216"/>
        <c:scaling>
          <c:orientation val="minMax"/>
          <c:min val="-2"/>
        </c:scaling>
        <c:delete val="1"/>
        <c:axPos val="l"/>
        <c:numFmt formatCode="0.0" sourceLinked="1"/>
        <c:majorTickMark val="out"/>
        <c:minorTickMark val="none"/>
        <c:tickLblPos val="nextTo"/>
        <c:crossAx val="92019328"/>
        <c:crosses val="autoZero"/>
        <c:crossBetween val="between"/>
      </c:valAx>
    </c:plotArea>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dirty="0" smtClean="0"/>
              <a:t>Changes </a:t>
            </a:r>
            <a:r>
              <a:rPr lang="en-US" sz="1400" dirty="0"/>
              <a:t>in </a:t>
            </a:r>
            <a:r>
              <a:rPr lang="en-US" sz="1400" dirty="0" smtClean="0"/>
              <a:t>Productivity</a:t>
            </a:r>
            <a:r>
              <a:rPr lang="en-US" sz="1400" baseline="0" dirty="0" smtClean="0"/>
              <a:t>, </a:t>
            </a:r>
            <a:r>
              <a:rPr lang="en-US" sz="1400" baseline="0" dirty="0"/>
              <a:t>Share Price, and Wages for Customer Service Representative at AT&amp;T Mobility Texas 2004-2015 (2004=100)</a:t>
            </a:r>
            <a:endParaRPr lang="en-US" sz="1400" dirty="0"/>
          </a:p>
        </c:rich>
      </c:tx>
      <c:layout/>
      <c:overlay val="1"/>
    </c:title>
    <c:autoTitleDeleted val="0"/>
    <c:plotArea>
      <c:layout/>
      <c:barChart>
        <c:barDir val="col"/>
        <c:grouping val="clustered"/>
        <c:varyColors val="0"/>
        <c:ser>
          <c:idx val="0"/>
          <c:order val="0"/>
          <c:spPr>
            <a:solidFill>
              <a:srgbClr val="FF0000"/>
            </a:solidFill>
          </c:spPr>
          <c:invertIfNegative val="0"/>
          <c:dPt>
            <c:idx val="1"/>
            <c:invertIfNegative val="0"/>
            <c:bubble3D val="0"/>
            <c:spPr>
              <a:solidFill>
                <a:srgbClr val="0070C0"/>
              </a:solidFill>
            </c:spPr>
          </c:dPt>
          <c:dPt>
            <c:idx val="2"/>
            <c:invertIfNegative val="0"/>
            <c:bubble3D val="0"/>
            <c:spPr>
              <a:solidFill>
                <a:srgbClr val="3B855C"/>
              </a:solidFill>
            </c:spPr>
          </c:dPt>
          <c:dLbls>
            <c:dLbl>
              <c:idx val="0"/>
              <c:layout/>
              <c:tx>
                <c:rich>
                  <a:bodyPr/>
                  <a:lstStyle/>
                  <a:p>
                    <a:r>
                      <a:rPr lang="en-US" sz="1600" smtClean="0"/>
                      <a:t>108%</a:t>
                    </a:r>
                    <a:endParaRPr lang="en-US" smtClean="0"/>
                  </a:p>
                </c:rich>
              </c:tx>
              <c:dLblPos val="outEnd"/>
              <c:showLegendKey val="0"/>
              <c:showVal val="1"/>
              <c:showCatName val="0"/>
              <c:showSerName val="0"/>
              <c:showPercent val="0"/>
              <c:showBubbleSize val="0"/>
            </c:dLbl>
            <c:dLbl>
              <c:idx val="1"/>
              <c:layout/>
              <c:tx>
                <c:rich>
                  <a:bodyPr/>
                  <a:lstStyle/>
                  <a:p>
                    <a:r>
                      <a:rPr lang="en-US" sz="1600" smtClean="0"/>
                      <a:t>147%</a:t>
                    </a:r>
                    <a:endParaRPr lang="en-US" smtClean="0"/>
                  </a:p>
                </c:rich>
              </c:tx>
              <c:dLblPos val="outEnd"/>
              <c:showLegendKey val="0"/>
              <c:showVal val="1"/>
              <c:showCatName val="0"/>
              <c:showSerName val="0"/>
              <c:showPercent val="0"/>
              <c:showBubbleSize val="0"/>
            </c:dLbl>
            <c:dLbl>
              <c:idx val="2"/>
              <c:layout/>
              <c:tx>
                <c:rich>
                  <a:bodyPr/>
                  <a:lstStyle/>
                  <a:p>
                    <a:r>
                      <a:rPr lang="en-US" sz="1600" smtClean="0"/>
                      <a:t>43%</a:t>
                    </a:r>
                    <a:endParaRPr lang="en-US"/>
                  </a:p>
                </c:rich>
              </c:tx>
              <c:dLblPos val="outEnd"/>
              <c:showLegendKey val="0"/>
              <c:showVal val="1"/>
              <c:showCatName val="0"/>
              <c:showSerName val="0"/>
              <c:showPercent val="0"/>
              <c:showBubbleSize val="0"/>
            </c:dLbl>
            <c:txPr>
              <a:bodyPr/>
              <a:lstStyle/>
              <a:p>
                <a:pPr>
                  <a:defRPr sz="1600" b="1"/>
                </a:pPr>
                <a:endParaRPr lang="en-US"/>
              </a:p>
            </c:txPr>
            <c:dLblPos val="outEnd"/>
            <c:showLegendKey val="0"/>
            <c:showVal val="1"/>
            <c:showCatName val="0"/>
            <c:showSerName val="0"/>
            <c:showPercent val="0"/>
            <c:showBubbleSize val="0"/>
            <c:showLeaderLines val="0"/>
          </c:dLbls>
          <c:cat>
            <c:strRef>
              <c:f>'[Customer Service Pay.xlsx]Productivity ATT'!$D$13:$D$15</c:f>
              <c:strCache>
                <c:ptCount val="3"/>
                <c:pt idx="0">
                  <c:v>Productivity</c:v>
                </c:pt>
                <c:pt idx="1">
                  <c:v>Share Price</c:v>
                </c:pt>
                <c:pt idx="2">
                  <c:v>Wages</c:v>
                </c:pt>
              </c:strCache>
            </c:strRef>
          </c:cat>
          <c:val>
            <c:numRef>
              <c:f>'[Customer Service Pay.xlsx]Productivity ATT'!$E$13:$E$15</c:f>
              <c:numCache>
                <c:formatCode>0</c:formatCode>
                <c:ptCount val="3"/>
                <c:pt idx="0">
                  <c:v>208</c:v>
                </c:pt>
                <c:pt idx="1">
                  <c:v>246.82971371992821</c:v>
                </c:pt>
                <c:pt idx="2">
                  <c:v>143</c:v>
                </c:pt>
              </c:numCache>
            </c:numRef>
          </c:val>
        </c:ser>
        <c:dLbls>
          <c:dLblPos val="outEnd"/>
          <c:showLegendKey val="0"/>
          <c:showVal val="1"/>
          <c:showCatName val="0"/>
          <c:showSerName val="0"/>
          <c:showPercent val="0"/>
          <c:showBubbleSize val="0"/>
        </c:dLbls>
        <c:gapWidth val="150"/>
        <c:axId val="92087040"/>
        <c:axId val="92088576"/>
      </c:barChart>
      <c:catAx>
        <c:axId val="92087040"/>
        <c:scaling>
          <c:orientation val="minMax"/>
        </c:scaling>
        <c:delete val="0"/>
        <c:axPos val="b"/>
        <c:majorTickMark val="out"/>
        <c:minorTickMark val="none"/>
        <c:tickLblPos val="nextTo"/>
        <c:txPr>
          <a:bodyPr/>
          <a:lstStyle/>
          <a:p>
            <a:pPr>
              <a:defRPr sz="1600" b="1"/>
            </a:pPr>
            <a:endParaRPr lang="en-US"/>
          </a:p>
        </c:txPr>
        <c:crossAx val="92088576"/>
        <c:crosses val="autoZero"/>
        <c:auto val="1"/>
        <c:lblAlgn val="ctr"/>
        <c:lblOffset val="100"/>
        <c:noMultiLvlLbl val="0"/>
      </c:catAx>
      <c:valAx>
        <c:axId val="92088576"/>
        <c:scaling>
          <c:orientation val="minMax"/>
          <c:max val="450"/>
        </c:scaling>
        <c:delete val="1"/>
        <c:axPos val="l"/>
        <c:numFmt formatCode="0" sourceLinked="1"/>
        <c:majorTickMark val="out"/>
        <c:minorTickMark val="none"/>
        <c:tickLblPos val="nextTo"/>
        <c:crossAx val="92087040"/>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Wirelesss Industry and Inequality</a:t>
            </a:r>
          </a:p>
        </c:rich>
      </c:tx>
      <c:layout/>
      <c:overlay val="0"/>
    </c:title>
    <c:autoTitleDeleted val="0"/>
    <c:plotArea>
      <c:layout/>
      <c:barChart>
        <c:barDir val="bar"/>
        <c:grouping val="clustered"/>
        <c:varyColors val="0"/>
        <c:ser>
          <c:idx val="0"/>
          <c:order val="0"/>
          <c:spPr>
            <a:solidFill>
              <a:srgbClr val="FF3399"/>
            </a:solidFill>
          </c:spPr>
          <c:invertIfNegative val="0"/>
          <c:dPt>
            <c:idx val="1"/>
            <c:invertIfNegative val="0"/>
            <c:bubble3D val="0"/>
            <c:spPr>
              <a:solidFill>
                <a:srgbClr val="FF0000"/>
              </a:solidFill>
            </c:spPr>
          </c:dPt>
          <c:dPt>
            <c:idx val="4"/>
            <c:invertIfNegative val="0"/>
            <c:bubble3D val="0"/>
            <c:spPr>
              <a:solidFill>
                <a:srgbClr val="00B0F0"/>
              </a:solidFill>
            </c:spPr>
          </c:dPt>
          <c:dLbls>
            <c:dLbl>
              <c:idx val="6"/>
              <c:layout/>
              <c:tx>
                <c:rich>
                  <a:bodyPr/>
                  <a:lstStyle/>
                  <a:p>
                    <a:r>
                      <a:rPr lang="en-US" smtClean="0"/>
                      <a:t>$29,286 </a:t>
                    </a:r>
                    <a:endParaRPr lang="en-US"/>
                  </a:p>
                </c:rich>
              </c:tx>
              <c:dLblPos val="outEnd"/>
              <c:showLegendKey val="0"/>
              <c:showVal val="1"/>
              <c:showCatName val="0"/>
              <c:showSerName val="0"/>
              <c:showPercent val="0"/>
              <c:showBubbleSize val="0"/>
            </c:dLbl>
            <c:txPr>
              <a:bodyPr/>
              <a:lstStyle/>
              <a:p>
                <a:pPr>
                  <a:defRPr sz="1200" b="1"/>
                </a:pPr>
                <a:endParaRPr lang="en-US"/>
              </a:p>
            </c:txPr>
            <c:dLblPos val="outEnd"/>
            <c:showLegendKey val="0"/>
            <c:showVal val="1"/>
            <c:showCatName val="0"/>
            <c:showSerName val="0"/>
            <c:showPercent val="0"/>
            <c:showBubbleSize val="0"/>
            <c:showLeaderLines val="0"/>
          </c:dLbls>
          <c:cat>
            <c:strRef>
              <c:f>'Combined Pay CEO'!$B$3:$I$3</c:f>
              <c:strCache>
                <c:ptCount val="8"/>
                <c:pt idx="0">
                  <c:v>VZ retail worker 
Brooklyn</c:v>
                </c:pt>
                <c:pt idx="1">
                  <c:v>L. McAdam (3-year avg)</c:v>
                </c:pt>
                <c:pt idx="3">
                  <c:v>AT&amp;T Mobility
CSR 1 Texas</c:v>
                </c:pt>
                <c:pt idx="4">
                  <c:v>R. Stephenson (3-year avg)</c:v>
                </c:pt>
                <c:pt idx="6">
                  <c:v>TMUS Call Center Worker
Wichita, KS</c:v>
                </c:pt>
                <c:pt idx="7">
                  <c:v>John Legere (3-year avg)</c:v>
                </c:pt>
              </c:strCache>
            </c:strRef>
          </c:cat>
          <c:val>
            <c:numRef>
              <c:f>'Combined Pay CEO'!$B$4:$I$4</c:f>
              <c:numCache>
                <c:formatCode>"$"#,##0_);[Red]\("$"#,##0\)</c:formatCode>
                <c:ptCount val="8"/>
                <c:pt idx="0">
                  <c:v>58421</c:v>
                </c:pt>
                <c:pt idx="1">
                  <c:v>23940766</c:v>
                </c:pt>
                <c:pt idx="3">
                  <c:v>36656</c:v>
                </c:pt>
                <c:pt idx="4">
                  <c:v>20750211</c:v>
                </c:pt>
                <c:pt idx="6">
                  <c:v>28080</c:v>
                </c:pt>
                <c:pt idx="7">
                  <c:v>20405296</c:v>
                </c:pt>
              </c:numCache>
            </c:numRef>
          </c:val>
        </c:ser>
        <c:dLbls>
          <c:dLblPos val="outEnd"/>
          <c:showLegendKey val="0"/>
          <c:showVal val="1"/>
          <c:showCatName val="0"/>
          <c:showSerName val="0"/>
          <c:showPercent val="0"/>
          <c:showBubbleSize val="0"/>
        </c:dLbls>
        <c:gapWidth val="150"/>
        <c:axId val="92113920"/>
        <c:axId val="92134016"/>
      </c:barChart>
      <c:catAx>
        <c:axId val="92113920"/>
        <c:scaling>
          <c:orientation val="minMax"/>
        </c:scaling>
        <c:delete val="0"/>
        <c:axPos val="l"/>
        <c:majorTickMark val="out"/>
        <c:minorTickMark val="none"/>
        <c:tickLblPos val="nextTo"/>
        <c:txPr>
          <a:bodyPr/>
          <a:lstStyle/>
          <a:p>
            <a:pPr>
              <a:defRPr sz="1200" b="1"/>
            </a:pPr>
            <a:endParaRPr lang="en-US"/>
          </a:p>
        </c:txPr>
        <c:crossAx val="92134016"/>
        <c:crosses val="autoZero"/>
        <c:auto val="1"/>
        <c:lblAlgn val="ctr"/>
        <c:lblOffset val="100"/>
        <c:noMultiLvlLbl val="0"/>
      </c:catAx>
      <c:valAx>
        <c:axId val="92134016"/>
        <c:scaling>
          <c:orientation val="minMax"/>
        </c:scaling>
        <c:delete val="1"/>
        <c:axPos val="b"/>
        <c:numFmt formatCode="&quot;$&quot;#,##0_);[Red]\(&quot;$&quot;#,##0\)" sourceLinked="1"/>
        <c:majorTickMark val="out"/>
        <c:minorTickMark val="none"/>
        <c:tickLblPos val="nextTo"/>
        <c:crossAx val="92113920"/>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baseline="0" dirty="0" smtClean="0"/>
              <a:t>Union-Eligible Jobs in the Wireless Industry</a:t>
            </a:r>
            <a:endParaRPr lang="en-US" dirty="0"/>
          </a:p>
        </c:rich>
      </c:tx>
      <c:layout/>
      <c:overlay val="0"/>
    </c:title>
    <c:autoTitleDeleted val="0"/>
    <c:plotArea>
      <c:layout/>
      <c:pieChart>
        <c:varyColors val="1"/>
        <c:ser>
          <c:idx val="0"/>
          <c:order val="0"/>
          <c:spPr>
            <a:ln w="6350"/>
          </c:spPr>
          <c:dPt>
            <c:idx val="0"/>
            <c:bubble3D val="0"/>
            <c:explosion val="19"/>
            <c:spPr>
              <a:solidFill>
                <a:schemeClr val="accent4">
                  <a:lumMod val="50000"/>
                  <a:lumOff val="50000"/>
                </a:schemeClr>
              </a:solidFill>
              <a:ln w="12700"/>
            </c:spPr>
          </c:dPt>
          <c:dPt>
            <c:idx val="1"/>
            <c:bubble3D val="0"/>
            <c:spPr>
              <a:solidFill>
                <a:srgbClr val="FF0000"/>
              </a:solidFill>
              <a:ln w="6350"/>
            </c:spPr>
          </c:dPt>
          <c:dPt>
            <c:idx val="2"/>
            <c:bubble3D val="0"/>
            <c:spPr>
              <a:solidFill>
                <a:srgbClr val="FF3399"/>
              </a:solidFill>
              <a:ln w="6350"/>
            </c:spPr>
          </c:dPt>
          <c:dPt>
            <c:idx val="3"/>
            <c:bubble3D val="0"/>
            <c:spPr>
              <a:solidFill>
                <a:srgbClr val="FFFF00"/>
              </a:solidFill>
              <a:ln w="6350"/>
            </c:spPr>
          </c:dPt>
          <c:dLbls>
            <c:dLbl>
              <c:idx val="0"/>
              <c:layout>
                <c:manualLayout>
                  <c:x val="-0.20028642184349199"/>
                  <c:y val="0.107378751569097"/>
                </c:manualLayout>
              </c:layout>
              <c:showLegendKey val="0"/>
              <c:showVal val="0"/>
              <c:showCatName val="1"/>
              <c:showSerName val="0"/>
              <c:showPercent val="1"/>
              <c:showBubbleSize val="0"/>
            </c:dLbl>
            <c:dLbl>
              <c:idx val="2"/>
              <c:layout>
                <c:manualLayout>
                  <c:x val="0.170212202248304"/>
                  <c:y val="6.5655438903470406E-2"/>
                </c:manualLayout>
              </c:layout>
              <c:showLegendKey val="0"/>
              <c:showVal val="0"/>
              <c:showCatName val="1"/>
              <c:showSerName val="0"/>
              <c:showPercent val="1"/>
              <c:showBubbleSize val="0"/>
            </c:dLbl>
            <c:txPr>
              <a:bodyPr/>
              <a:lstStyle/>
              <a:p>
                <a:pPr>
                  <a:defRPr sz="1500" b="1" i="0" baseline="0"/>
                </a:pPr>
                <a:endParaRPr lang="en-US"/>
              </a:p>
            </c:txPr>
            <c:showLegendKey val="0"/>
            <c:showVal val="0"/>
            <c:showCatName val="1"/>
            <c:showSerName val="0"/>
            <c:showPercent val="1"/>
            <c:showBubbleSize val="0"/>
            <c:showLeaderLines val="1"/>
          </c:dLbls>
          <c:cat>
            <c:strRef>
              <c:f>'Union Percent'!$A$15:$A$18</c:f>
              <c:strCache>
                <c:ptCount val="4"/>
                <c:pt idx="0">
                  <c:v>AT&amp;T Mobility</c:v>
                </c:pt>
                <c:pt idx="1">
                  <c:v>VZW</c:v>
                </c:pt>
                <c:pt idx="2">
                  <c:v>T-Mobile</c:v>
                </c:pt>
                <c:pt idx="3">
                  <c:v>Sprint</c:v>
                </c:pt>
              </c:strCache>
            </c:strRef>
          </c:cat>
          <c:val>
            <c:numRef>
              <c:f>'Union Percent'!$B$15:$B$18</c:f>
              <c:numCache>
                <c:formatCode>#,##0</c:formatCode>
                <c:ptCount val="4"/>
                <c:pt idx="0">
                  <c:v>46000</c:v>
                </c:pt>
                <c:pt idx="1">
                  <c:v>46000</c:v>
                </c:pt>
                <c:pt idx="2">
                  <c:v>30000</c:v>
                </c:pt>
                <c:pt idx="3">
                  <c:v>18000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0.04042</cdr:x>
      <cdr:y>0.86792</cdr:y>
    </cdr:from>
    <cdr:to>
      <cdr:x>0.99046</cdr:x>
      <cdr:y>0.98113</cdr:y>
    </cdr:to>
    <cdr:sp macro="" textlink="">
      <cdr:nvSpPr>
        <cdr:cNvPr id="2" name="TextBox 1"/>
        <cdr:cNvSpPr txBox="1"/>
      </cdr:nvSpPr>
      <cdr:spPr>
        <a:xfrm xmlns:a="http://schemas.openxmlformats.org/drawingml/2006/main">
          <a:off x="152400" y="3505200"/>
          <a:ext cx="3581932" cy="4572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smtClean="0"/>
            <a:t>Sources: CTIA and </a:t>
          </a:r>
          <a:r>
            <a:rPr lang="en-US" sz="1200" dirty="0"/>
            <a:t>Cisco</a:t>
          </a:r>
        </a:p>
      </cdr:txBody>
    </cdr:sp>
  </cdr:relSizeAnchor>
</c:userShapes>
</file>

<file path=ppt/drawings/drawing2.xml><?xml version="1.0" encoding="utf-8"?>
<c:userShapes xmlns:c="http://schemas.openxmlformats.org/drawingml/2006/chart">
  <cdr:relSizeAnchor xmlns:cdr="http://schemas.openxmlformats.org/drawingml/2006/chartDrawing">
    <cdr:from>
      <cdr:x>0.49525</cdr:x>
      <cdr:y>0.18414</cdr:y>
    </cdr:from>
    <cdr:to>
      <cdr:x>0.49525</cdr:x>
      <cdr:y>0.87161</cdr:y>
    </cdr:to>
    <cdr:cxnSp macro="">
      <cdr:nvCxnSpPr>
        <cdr:cNvPr id="3" name="Straight Connector 2"/>
        <cdr:cNvCxnSpPr/>
      </cdr:nvCxnSpPr>
      <cdr:spPr>
        <a:xfrm xmlns:a="http://schemas.openxmlformats.org/drawingml/2006/main">
          <a:off x="3810000" y="685800"/>
          <a:ext cx="0" cy="2560320"/>
        </a:xfrm>
        <a:prstGeom xmlns:a="http://schemas.openxmlformats.org/drawingml/2006/main" prst="line">
          <a:avLst/>
        </a:prstGeom>
        <a:ln xmlns:a="http://schemas.openxmlformats.org/drawingml/2006/main" w="5080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0.23772</cdr:x>
      <cdr:y>0.16368</cdr:y>
    </cdr:from>
    <cdr:to>
      <cdr:x>0.45563</cdr:x>
      <cdr:y>0.26598</cdr:y>
    </cdr:to>
    <cdr:sp macro="" textlink="">
      <cdr:nvSpPr>
        <cdr:cNvPr id="2" name="TextBox 1"/>
        <cdr:cNvSpPr txBox="1"/>
      </cdr:nvSpPr>
      <cdr:spPr>
        <a:xfrm xmlns:a="http://schemas.openxmlformats.org/drawingml/2006/main">
          <a:off x="1828800" y="609600"/>
          <a:ext cx="16764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b="1" dirty="0" smtClean="0"/>
            <a:t>Network Carriers</a:t>
          </a:r>
        </a:p>
        <a:p xmlns:a="http://schemas.openxmlformats.org/drawingml/2006/main">
          <a:endParaRPr lang="en-US" sz="1200" b="1" dirty="0"/>
        </a:p>
      </cdr:txBody>
    </cdr:sp>
  </cdr:relSizeAnchor>
  <cdr:relSizeAnchor xmlns:cdr="http://schemas.openxmlformats.org/drawingml/2006/chartDrawing">
    <cdr:from>
      <cdr:x>0.52497</cdr:x>
      <cdr:y>0.16368</cdr:y>
    </cdr:from>
    <cdr:to>
      <cdr:x>0.73298</cdr:x>
      <cdr:y>0.26598</cdr:y>
    </cdr:to>
    <cdr:sp macro="" textlink="">
      <cdr:nvSpPr>
        <cdr:cNvPr id="4" name="TextBox 3"/>
        <cdr:cNvSpPr txBox="1"/>
      </cdr:nvSpPr>
      <cdr:spPr>
        <a:xfrm xmlns:a="http://schemas.openxmlformats.org/drawingml/2006/main">
          <a:off x="4038600" y="609600"/>
          <a:ext cx="16002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b="1" dirty="0" smtClean="0"/>
            <a:t>Content Providers</a:t>
          </a:r>
        </a:p>
        <a:p xmlns:a="http://schemas.openxmlformats.org/drawingml/2006/main">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0.06063</cdr:x>
      <cdr:y>0.90278</cdr:y>
    </cdr:from>
    <cdr:to>
      <cdr:x>0.96503</cdr:x>
      <cdr:y>1</cdr:y>
    </cdr:to>
    <cdr:sp macro="" textlink="">
      <cdr:nvSpPr>
        <cdr:cNvPr id="2" name="TextBox 1"/>
        <cdr:cNvSpPr txBox="1"/>
      </cdr:nvSpPr>
      <cdr:spPr>
        <a:xfrm xmlns:a="http://schemas.openxmlformats.org/drawingml/2006/main">
          <a:off x="228600" y="3362201"/>
          <a:ext cx="3409865" cy="3620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Source: CTIA, Annual Wireless Survey</a:t>
          </a:r>
        </a:p>
      </cdr:txBody>
    </cdr:sp>
  </cdr:relSizeAnchor>
</c:userShapes>
</file>

<file path=ppt/drawings/drawing4.xml><?xml version="1.0" encoding="utf-8"?>
<c:userShapes xmlns:c="http://schemas.openxmlformats.org/drawingml/2006/chart">
  <cdr:relSizeAnchor xmlns:cdr="http://schemas.openxmlformats.org/drawingml/2006/chartDrawing">
    <cdr:from>
      <cdr:x>0.09905</cdr:x>
      <cdr:y>0.61381</cdr:y>
    </cdr:from>
    <cdr:to>
      <cdr:x>0.24763</cdr:x>
      <cdr:y>0.85934</cdr:y>
    </cdr:to>
    <cdr:sp macro="" textlink="">
      <cdr:nvSpPr>
        <cdr:cNvPr id="2" name="TextBox 1"/>
        <cdr:cNvSpPr txBox="1"/>
      </cdr:nvSpPr>
      <cdr:spPr>
        <a:xfrm xmlns:a="http://schemas.openxmlformats.org/drawingml/2006/main">
          <a:off x="762000" y="2286000"/>
          <a:ext cx="11430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5.xml><?xml version="1.0" encoding="utf-8"?>
<c:userShapes xmlns:c="http://schemas.openxmlformats.org/drawingml/2006/chart">
  <cdr:relSizeAnchor xmlns:cdr="http://schemas.openxmlformats.org/drawingml/2006/chartDrawing">
    <cdr:from>
      <cdr:x>0.02021</cdr:x>
      <cdr:y>0.92453</cdr:y>
    </cdr:from>
    <cdr:to>
      <cdr:x>0.47537</cdr:x>
      <cdr:y>0.99682</cdr:y>
    </cdr:to>
    <cdr:sp macro="" textlink="">
      <cdr:nvSpPr>
        <cdr:cNvPr id="2" name="TextBox 1"/>
        <cdr:cNvSpPr txBox="1"/>
      </cdr:nvSpPr>
      <cdr:spPr>
        <a:xfrm xmlns:a="http://schemas.openxmlformats.org/drawingml/2006/main">
          <a:off x="76200" y="3733800"/>
          <a:ext cx="1716094" cy="2919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a:t>Source: </a:t>
          </a:r>
          <a:r>
            <a:rPr lang="en-US" sz="900" dirty="0" err="1"/>
            <a:t>BoA</a:t>
          </a:r>
          <a:r>
            <a:rPr lang="en-US" sz="900" dirty="0"/>
            <a:t> Merrill Lynch</a:t>
          </a:r>
        </a:p>
      </cdr:txBody>
    </cdr:sp>
  </cdr:relSizeAnchor>
  <cdr:relSizeAnchor xmlns:cdr="http://schemas.openxmlformats.org/drawingml/2006/chartDrawing">
    <cdr:from>
      <cdr:x>0.48505</cdr:x>
      <cdr:y>0.92453</cdr:y>
    </cdr:from>
    <cdr:to>
      <cdr:x>1</cdr:x>
      <cdr:y>1</cdr:y>
    </cdr:to>
    <cdr:sp macro="" textlink="">
      <cdr:nvSpPr>
        <cdr:cNvPr id="3" name="TextBox 2"/>
        <cdr:cNvSpPr txBox="1"/>
      </cdr:nvSpPr>
      <cdr:spPr>
        <a:xfrm xmlns:a="http://schemas.openxmlformats.org/drawingml/2006/main">
          <a:off x="1828800" y="3733800"/>
          <a:ext cx="1941513"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t>2010: Solid Color  2016: Striped</a:t>
          </a:r>
          <a:endParaRPr lang="en-US" sz="900" dirty="0"/>
        </a:p>
      </cdr:txBody>
    </cdr:sp>
  </cdr:relSizeAnchor>
</c:userShapes>
</file>

<file path=ppt/drawings/drawing6.xml><?xml version="1.0" encoding="utf-8"?>
<c:userShapes xmlns:c="http://schemas.openxmlformats.org/drawingml/2006/chart">
  <cdr:relSizeAnchor xmlns:cdr="http://schemas.openxmlformats.org/drawingml/2006/chartDrawing">
    <cdr:from>
      <cdr:x>0.53999</cdr:x>
      <cdr:y>0.90566</cdr:y>
    </cdr:from>
    <cdr:to>
      <cdr:x>1</cdr:x>
      <cdr:y>1</cdr:y>
    </cdr:to>
    <cdr:sp macro="" textlink="">
      <cdr:nvSpPr>
        <cdr:cNvPr id="2" name="TextBox 1"/>
        <cdr:cNvSpPr txBox="1"/>
      </cdr:nvSpPr>
      <cdr:spPr>
        <a:xfrm xmlns:a="http://schemas.openxmlformats.org/drawingml/2006/main">
          <a:off x="2325687" y="3657600"/>
          <a:ext cx="1981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smtClean="0"/>
        </a:p>
        <a:p xmlns:a="http://schemas.openxmlformats.org/drawingml/2006/main">
          <a:r>
            <a:rPr lang="en-US" sz="1100" dirty="0" smtClean="0"/>
            <a:t>Source: </a:t>
          </a:r>
          <a:r>
            <a:rPr lang="en-US" sz="1100" dirty="0" err="1" smtClean="0"/>
            <a:t>CtW</a:t>
          </a:r>
          <a:endParaRPr lang="en-US" sz="1100" dirty="0"/>
        </a:p>
      </cdr:txBody>
    </cdr:sp>
  </cdr:relSizeAnchor>
  <cdr:relSizeAnchor xmlns:cdr="http://schemas.openxmlformats.org/drawingml/2006/chartDrawing">
    <cdr:from>
      <cdr:x>0.09768</cdr:x>
      <cdr:y>0.9434</cdr:y>
    </cdr:from>
    <cdr:to>
      <cdr:x>0.92923</cdr:x>
      <cdr:y>1</cdr:y>
    </cdr:to>
    <cdr:sp macro="" textlink="">
      <cdr:nvSpPr>
        <cdr:cNvPr id="3" name="TextBox 2"/>
        <cdr:cNvSpPr txBox="1"/>
      </cdr:nvSpPr>
      <cdr:spPr>
        <a:xfrm xmlns:a="http://schemas.openxmlformats.org/drawingml/2006/main">
          <a:off x="420688" y="3810000"/>
          <a:ext cx="3581400" cy="2286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7.xml><?xml version="1.0" encoding="utf-8"?>
<c:userShapes xmlns:c="http://schemas.openxmlformats.org/drawingml/2006/chart">
  <cdr:relSizeAnchor xmlns:cdr="http://schemas.openxmlformats.org/drawingml/2006/chartDrawing">
    <cdr:from>
      <cdr:x>0</cdr:x>
      <cdr:y>0.18518</cdr:y>
    </cdr:from>
    <cdr:to>
      <cdr:x>0.28295</cdr:x>
      <cdr:y>0.30691</cdr:y>
    </cdr:to>
    <cdr:sp macro="" textlink="">
      <cdr:nvSpPr>
        <cdr:cNvPr id="2" name="TextBox 1"/>
        <cdr:cNvSpPr txBox="1"/>
      </cdr:nvSpPr>
      <cdr:spPr>
        <a:xfrm xmlns:a="http://schemas.openxmlformats.org/drawingml/2006/main">
          <a:off x="0" y="761999"/>
          <a:ext cx="1142711" cy="50085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b="1" dirty="0" smtClean="0"/>
            <a:t>Unorganized</a:t>
          </a:r>
          <a:endParaRPr lang="en-US" sz="1800" b="1" dirty="0"/>
        </a:p>
      </cdr:txBody>
    </cdr:sp>
  </cdr:relSizeAnchor>
  <cdr:relSizeAnchor xmlns:cdr="http://schemas.openxmlformats.org/drawingml/2006/chartDrawing">
    <cdr:from>
      <cdr:x>0.66695</cdr:x>
      <cdr:y>0.16667</cdr:y>
    </cdr:from>
    <cdr:to>
      <cdr:x>1</cdr:x>
      <cdr:y>0.25926</cdr:y>
    </cdr:to>
    <cdr:sp macro="" textlink="">
      <cdr:nvSpPr>
        <cdr:cNvPr id="3" name="TextBox 2"/>
        <cdr:cNvSpPr txBox="1"/>
      </cdr:nvSpPr>
      <cdr:spPr>
        <a:xfrm xmlns:a="http://schemas.openxmlformats.org/drawingml/2006/main">
          <a:off x="2693533" y="685801"/>
          <a:ext cx="1345067"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b="1" dirty="0" smtClean="0"/>
            <a:t>Organized</a:t>
          </a:r>
          <a:endParaRPr lang="en-US" sz="1800" b="1" dirty="0"/>
        </a:p>
      </cdr:txBody>
    </cdr:sp>
  </cdr:relSizeAnchor>
  <cdr:relSizeAnchor xmlns:cdr="http://schemas.openxmlformats.org/drawingml/2006/chartDrawing">
    <cdr:from>
      <cdr:x>0</cdr:x>
      <cdr:y>0.88889</cdr:y>
    </cdr:from>
    <cdr:to>
      <cdr:x>0.4717</cdr:x>
      <cdr:y>1</cdr:y>
    </cdr:to>
    <cdr:sp macro="" textlink="">
      <cdr:nvSpPr>
        <cdr:cNvPr id="4" name="Oval 3"/>
        <cdr:cNvSpPr/>
      </cdr:nvSpPr>
      <cdr:spPr bwMode="auto">
        <a:xfrm xmlns:a="http://schemas.openxmlformats.org/drawingml/2006/main">
          <a:off x="0" y="3657600"/>
          <a:ext cx="1905000" cy="457200"/>
        </a:xfrm>
        <a:prstGeom xmlns:a="http://schemas.openxmlformats.org/drawingml/2006/main" prst="ellipse">
          <a:avLst/>
        </a:prstGeom>
        <a:solidFill xmlns:a="http://schemas.openxmlformats.org/drawingml/2006/main">
          <a:srgbClr val="00B050"/>
        </a:solidFill>
        <a:ln xmlns:a="http://schemas.openxmlformats.org/drawingml/2006/main" w="9525" cap="flat" cmpd="sng" algn="ctr">
          <a:solidFill>
            <a:schemeClr val="tx1"/>
          </a:solidFill>
          <a:prstDash val="solid"/>
          <a:round/>
          <a:headEnd type="none" w="med" len="med"/>
          <a:tailEnd type="none" w="med" len="med"/>
        </a:ln>
        <a:effectLst xmlns:a="http://schemas.openxmlformats.org/drawingml/2006/main"/>
        <a:ex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pPr algn="ctr"/>
          <a:r>
            <a:rPr lang="en-US" sz="1600" b="1" dirty="0" smtClean="0">
              <a:solidFill>
                <a:schemeClr val="bg1"/>
              </a:solidFill>
            </a:rPr>
            <a:t>Contractors</a:t>
          </a:r>
          <a:endParaRPr lang="en-US" sz="1600" b="1"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42" tIns="46571" rIns="93142" bIns="46571" rtlCol="0"/>
          <a:lstStyle>
            <a:lvl1pPr algn="l">
              <a:defRPr sz="1300"/>
            </a:lvl1pPr>
          </a:lstStyle>
          <a:p>
            <a:endParaRPr lang="en-US"/>
          </a:p>
        </p:txBody>
      </p:sp>
      <p:sp>
        <p:nvSpPr>
          <p:cNvPr id="3" name="Date Placeholder 2"/>
          <p:cNvSpPr>
            <a:spLocks noGrp="1"/>
          </p:cNvSpPr>
          <p:nvPr>
            <p:ph type="dt" sz="quarter" idx="1"/>
          </p:nvPr>
        </p:nvSpPr>
        <p:spPr>
          <a:xfrm>
            <a:off x="3970938" y="1"/>
            <a:ext cx="3037840" cy="464820"/>
          </a:xfrm>
          <a:prstGeom prst="rect">
            <a:avLst/>
          </a:prstGeom>
        </p:spPr>
        <p:txBody>
          <a:bodyPr vert="horz" lIns="93142" tIns="46571" rIns="93142" bIns="46571" rtlCol="0"/>
          <a:lstStyle>
            <a:lvl1pPr algn="r">
              <a:defRPr sz="1300"/>
            </a:lvl1pPr>
          </a:lstStyle>
          <a:p>
            <a:fld id="{1A808F31-745F-4E5C-A476-A6185D5CA240}" type="datetimeFigureOut">
              <a:rPr lang="en-US" smtClean="0"/>
              <a:t>12/8/2016</a:t>
            </a:fld>
            <a:endParaRPr lang="en-US"/>
          </a:p>
        </p:txBody>
      </p:sp>
      <p:sp>
        <p:nvSpPr>
          <p:cNvPr id="4" name="Footer Placeholder 3"/>
          <p:cNvSpPr>
            <a:spLocks noGrp="1"/>
          </p:cNvSpPr>
          <p:nvPr>
            <p:ph type="ftr" sz="quarter" idx="2"/>
          </p:nvPr>
        </p:nvSpPr>
        <p:spPr>
          <a:xfrm>
            <a:off x="0" y="8829969"/>
            <a:ext cx="3037840" cy="464820"/>
          </a:xfrm>
          <a:prstGeom prst="rect">
            <a:avLst/>
          </a:prstGeom>
        </p:spPr>
        <p:txBody>
          <a:bodyPr vert="horz" lIns="93142" tIns="46571" rIns="93142" bIns="46571" rtlCol="0" anchor="b"/>
          <a:lstStyle>
            <a:lvl1pPr algn="l">
              <a:defRPr sz="1300"/>
            </a:lvl1pPr>
          </a:lstStyle>
          <a:p>
            <a:endParaRPr lang="en-US"/>
          </a:p>
        </p:txBody>
      </p:sp>
      <p:sp>
        <p:nvSpPr>
          <p:cNvPr id="5" name="Slide Number Placeholder 4"/>
          <p:cNvSpPr>
            <a:spLocks noGrp="1"/>
          </p:cNvSpPr>
          <p:nvPr>
            <p:ph type="sldNum" sz="quarter" idx="3"/>
          </p:nvPr>
        </p:nvSpPr>
        <p:spPr>
          <a:xfrm>
            <a:off x="3970938" y="8829969"/>
            <a:ext cx="3037840" cy="464820"/>
          </a:xfrm>
          <a:prstGeom prst="rect">
            <a:avLst/>
          </a:prstGeom>
        </p:spPr>
        <p:txBody>
          <a:bodyPr vert="horz" lIns="93142" tIns="46571" rIns="93142" bIns="46571" rtlCol="0" anchor="b"/>
          <a:lstStyle>
            <a:lvl1pPr algn="r">
              <a:defRPr sz="1300"/>
            </a:lvl1pPr>
          </a:lstStyle>
          <a:p>
            <a:fld id="{F171FCFF-5227-4BD9-974D-126EDE35E926}" type="slidenum">
              <a:rPr lang="en-US" smtClean="0"/>
              <a:t>‹#›</a:t>
            </a:fld>
            <a:endParaRPr lang="en-US"/>
          </a:p>
        </p:txBody>
      </p:sp>
    </p:spTree>
    <p:extLst>
      <p:ext uri="{BB962C8B-B14F-4D97-AF65-F5344CB8AC3E}">
        <p14:creationId xmlns:p14="http://schemas.microsoft.com/office/powerpoint/2010/main" val="2221630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7735" cy="464503"/>
          </a:xfrm>
          <a:prstGeom prst="rect">
            <a:avLst/>
          </a:prstGeom>
        </p:spPr>
        <p:txBody>
          <a:bodyPr vert="horz" lIns="91268" tIns="45634" rIns="91268" bIns="45634" rtlCol="0"/>
          <a:lstStyle>
            <a:lvl1pPr algn="l">
              <a:defRPr sz="1200"/>
            </a:lvl1pPr>
          </a:lstStyle>
          <a:p>
            <a:endParaRPr lang="en-US"/>
          </a:p>
        </p:txBody>
      </p:sp>
      <p:sp>
        <p:nvSpPr>
          <p:cNvPr id="3" name="Date Placeholder 2"/>
          <p:cNvSpPr>
            <a:spLocks noGrp="1"/>
          </p:cNvSpPr>
          <p:nvPr>
            <p:ph type="dt" idx="1"/>
          </p:nvPr>
        </p:nvSpPr>
        <p:spPr>
          <a:xfrm>
            <a:off x="3971085" y="3"/>
            <a:ext cx="3037735" cy="464503"/>
          </a:xfrm>
          <a:prstGeom prst="rect">
            <a:avLst/>
          </a:prstGeom>
        </p:spPr>
        <p:txBody>
          <a:bodyPr vert="horz" lIns="91268" tIns="45634" rIns="91268" bIns="45634" rtlCol="0"/>
          <a:lstStyle>
            <a:lvl1pPr algn="r">
              <a:defRPr sz="1200"/>
            </a:lvl1pPr>
          </a:lstStyle>
          <a:p>
            <a:fld id="{C820F5A9-FC1B-4A9B-AF08-802ADD6DE81D}" type="datetimeFigureOut">
              <a:rPr lang="en-US" smtClean="0"/>
              <a:t>12/8/2016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268" tIns="45634" rIns="91268" bIns="45634" rtlCol="0" anchor="ctr"/>
          <a:lstStyle/>
          <a:p>
            <a:endParaRPr lang="en-US"/>
          </a:p>
        </p:txBody>
      </p:sp>
      <p:sp>
        <p:nvSpPr>
          <p:cNvPr id="5" name="Notes Placeholder 4"/>
          <p:cNvSpPr>
            <a:spLocks noGrp="1"/>
          </p:cNvSpPr>
          <p:nvPr>
            <p:ph type="body" sz="quarter" idx="3"/>
          </p:nvPr>
        </p:nvSpPr>
        <p:spPr>
          <a:xfrm>
            <a:off x="700408" y="4415161"/>
            <a:ext cx="5609588" cy="4183697"/>
          </a:xfrm>
          <a:prstGeom prst="rect">
            <a:avLst/>
          </a:prstGeom>
        </p:spPr>
        <p:txBody>
          <a:bodyPr vert="horz" lIns="91268" tIns="45634" rIns="91268" bIns="4563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30316"/>
            <a:ext cx="3037735" cy="464503"/>
          </a:xfrm>
          <a:prstGeom prst="rect">
            <a:avLst/>
          </a:prstGeom>
        </p:spPr>
        <p:txBody>
          <a:bodyPr vert="horz" lIns="91268" tIns="45634" rIns="91268" bIns="45634" rtlCol="0" anchor="b"/>
          <a:lstStyle>
            <a:lvl1pPr algn="l">
              <a:defRPr sz="1200"/>
            </a:lvl1pPr>
          </a:lstStyle>
          <a:p>
            <a:endParaRPr lang="en-US"/>
          </a:p>
        </p:txBody>
      </p:sp>
      <p:sp>
        <p:nvSpPr>
          <p:cNvPr id="7" name="Slide Number Placeholder 6"/>
          <p:cNvSpPr>
            <a:spLocks noGrp="1"/>
          </p:cNvSpPr>
          <p:nvPr>
            <p:ph type="sldNum" sz="quarter" idx="5"/>
          </p:nvPr>
        </p:nvSpPr>
        <p:spPr>
          <a:xfrm>
            <a:off x="3971085" y="8830316"/>
            <a:ext cx="3037735" cy="464503"/>
          </a:xfrm>
          <a:prstGeom prst="rect">
            <a:avLst/>
          </a:prstGeom>
        </p:spPr>
        <p:txBody>
          <a:bodyPr vert="horz" lIns="91268" tIns="45634" rIns="91268" bIns="45634" rtlCol="0" anchor="b"/>
          <a:lstStyle>
            <a:lvl1pPr algn="r">
              <a:defRPr sz="1200"/>
            </a:lvl1pPr>
          </a:lstStyle>
          <a:p>
            <a:fld id="{4166D004-BE4D-4F79-B14A-00A91D2CC32A}" type="slidenum">
              <a:rPr lang="en-US" smtClean="0"/>
              <a:t>‹#›</a:t>
            </a:fld>
            <a:endParaRPr lang="en-US"/>
          </a:p>
        </p:txBody>
      </p:sp>
    </p:spTree>
    <p:extLst>
      <p:ext uri="{BB962C8B-B14F-4D97-AF65-F5344CB8AC3E}">
        <p14:creationId xmlns:p14="http://schemas.microsoft.com/office/powerpoint/2010/main" val="3818361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The wireless industry is a complex,</a:t>
            </a:r>
            <a:r>
              <a:rPr lang="en-US" sz="1600" baseline="0" dirty="0" smtClean="0"/>
              <a:t> constantly evolving industry.  It is part of the overall telecommunications industry that includes landline telephone, cable TV and internet services.  It involves device makers, network operators, retailers, equipment suppliers, and app and content developers and distributors.</a:t>
            </a:r>
          </a:p>
          <a:p>
            <a:endParaRPr lang="en-US" sz="1600" baseline="0" dirty="0" smtClean="0"/>
          </a:p>
          <a:p>
            <a:r>
              <a:rPr lang="en-US" sz="1600" baseline="0" dirty="0" smtClean="0"/>
              <a:t>Today we want to highlight just a few  aspects of the forces shaping the industry.  </a:t>
            </a:r>
          </a:p>
          <a:p>
            <a:pPr marL="285750" indent="-285750">
              <a:buFont typeface="Arial" panose="020B0604020202020204" pitchFamily="34" charset="0"/>
              <a:buChar char="•"/>
            </a:pPr>
            <a:r>
              <a:rPr lang="en-US" sz="1600" baseline="0" dirty="0" smtClean="0"/>
              <a:t>First we’ll talk about the two major sectors within the industry – the content sector and the network carriers.  These are the two most dynamic and lucrative sectors of the industry.</a:t>
            </a:r>
          </a:p>
          <a:p>
            <a:pPr marL="285750" indent="-285750">
              <a:buFont typeface="Arial" panose="020B0604020202020204" pitchFamily="34" charset="0"/>
              <a:buChar char="•"/>
            </a:pPr>
            <a:r>
              <a:rPr lang="en-US" sz="1600" baseline="0" dirty="0" smtClean="0"/>
              <a:t>Next, we’ll talk about the nature of competition among the major network carriers.  </a:t>
            </a:r>
          </a:p>
          <a:p>
            <a:pPr marL="285750" indent="-285750">
              <a:buFont typeface="Arial" panose="020B0604020202020204" pitchFamily="34" charset="0"/>
              <a:buChar char="•"/>
            </a:pPr>
            <a:r>
              <a:rPr lang="en-US" sz="1600" baseline="0" dirty="0" smtClean="0"/>
              <a:t>Then, we’ll talk about </a:t>
            </a:r>
            <a:r>
              <a:rPr lang="en-US" sz="1600" baseline="0" dirty="0" err="1" smtClean="0"/>
              <a:t>financialization</a:t>
            </a:r>
            <a:r>
              <a:rPr lang="en-US" sz="1600" baseline="0" dirty="0" smtClean="0"/>
              <a:t> – about how some stakeholders in the industry are rewarded handsomely – CEOs and shareholders – while others – workers -- are not getting their fair share of the success of these companies.</a:t>
            </a:r>
          </a:p>
          <a:p>
            <a:pPr marL="285750" indent="-285750">
              <a:buFont typeface="Arial" panose="020B0604020202020204" pitchFamily="34" charset="0"/>
              <a:buChar char="•"/>
            </a:pPr>
            <a:r>
              <a:rPr lang="en-US" sz="1600" baseline="0" dirty="0" smtClean="0"/>
              <a:t>Finally, we’ll talk about a plan for workers in the wireless industry.</a:t>
            </a:r>
            <a:endParaRPr lang="en-US" sz="1600" dirty="0"/>
          </a:p>
        </p:txBody>
      </p:sp>
      <p:sp>
        <p:nvSpPr>
          <p:cNvPr id="4" name="Slide Number Placeholder 3"/>
          <p:cNvSpPr>
            <a:spLocks noGrp="1"/>
          </p:cNvSpPr>
          <p:nvPr>
            <p:ph type="sldNum" sz="quarter" idx="10"/>
          </p:nvPr>
        </p:nvSpPr>
        <p:spPr/>
        <p:txBody>
          <a:bodyPr/>
          <a:lstStyle/>
          <a:p>
            <a:fld id="{4166D004-BE4D-4F79-B14A-00A91D2CC32A}" type="slidenum">
              <a:rPr lang="en-US" smtClean="0"/>
              <a:t>1</a:t>
            </a:fld>
            <a:endParaRPr lang="en-US" dirty="0"/>
          </a:p>
        </p:txBody>
      </p:sp>
    </p:spTree>
    <p:extLst>
      <p:ext uri="{BB962C8B-B14F-4D97-AF65-F5344CB8AC3E}">
        <p14:creationId xmlns:p14="http://schemas.microsoft.com/office/powerpoint/2010/main" val="16199080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same time that the companies</a:t>
            </a:r>
            <a:r>
              <a:rPr lang="en-US" baseline="0" dirty="0" smtClean="0"/>
              <a:t> push for greater sales and higher subscriber numbers, they are pushing to cut costs.  And labor costs are high on the list because they have a lot of options.  </a:t>
            </a:r>
          </a:p>
          <a:p>
            <a:endParaRPr lang="en-US" baseline="0" dirty="0" smtClean="0"/>
          </a:p>
          <a:p>
            <a:r>
              <a:rPr lang="en-US" baseline="0" dirty="0" smtClean="0"/>
              <a:t>What are some of the tactics you have experienced in your worksites?</a:t>
            </a:r>
          </a:p>
          <a:p>
            <a:endParaRPr lang="en-US" baseline="0" dirty="0" smtClean="0"/>
          </a:p>
          <a:p>
            <a:pPr marL="171450" indent="-171450">
              <a:buFont typeface="Arial" panose="020B0604020202020204" pitchFamily="34" charset="0"/>
              <a:buChar char="•"/>
            </a:pPr>
            <a:r>
              <a:rPr lang="en-US" baseline="0" dirty="0" smtClean="0"/>
              <a:t>Performance metrics to keep sales high.  </a:t>
            </a:r>
          </a:p>
          <a:p>
            <a:pPr marL="171450" indent="-171450">
              <a:buFont typeface="Arial" panose="020B0604020202020204" pitchFamily="34" charset="0"/>
              <a:buChar char="•"/>
            </a:pPr>
            <a:r>
              <a:rPr lang="en-US" baseline="0" dirty="0" smtClean="0"/>
              <a:t>Monitoring to push out poor performers.  </a:t>
            </a:r>
          </a:p>
          <a:p>
            <a:pPr marL="171450" indent="-171450">
              <a:buFont typeface="Arial" panose="020B0604020202020204" pitchFamily="34" charset="0"/>
              <a:buChar char="•"/>
            </a:pPr>
            <a:r>
              <a:rPr lang="en-US" baseline="0" dirty="0" smtClean="0"/>
              <a:t>At risk pay for sales reps to keep them hungry and pushing for the sale.  </a:t>
            </a:r>
          </a:p>
          <a:p>
            <a:pPr marL="171450" indent="-171450">
              <a:buFont typeface="Arial" panose="020B0604020202020204" pitchFamily="34" charset="0"/>
              <a:buChar char="•"/>
            </a:pPr>
            <a:r>
              <a:rPr lang="en-US" baseline="0" dirty="0" smtClean="0"/>
              <a:t>Outsourcing -- using lower-wage contractors and outsourcers to perform our work.  </a:t>
            </a:r>
          </a:p>
          <a:p>
            <a:pPr marL="171450" indent="-171450">
              <a:buFont typeface="Arial" panose="020B0604020202020204" pitchFamily="34" charset="0"/>
              <a:buChar char="•"/>
            </a:pPr>
            <a:r>
              <a:rPr lang="en-US" baseline="0" dirty="0" smtClean="0"/>
              <a:t>The use of technology to replace workers – how many of you are being told to direct customers to websites or apps to handle basic sales and service tasks?</a:t>
            </a:r>
          </a:p>
          <a:p>
            <a:pPr marL="171450" indent="-171450">
              <a:buFont typeface="Arial" panose="020B0604020202020204" pitchFamily="34" charset="0"/>
              <a:buChar char="•"/>
            </a:pPr>
            <a:r>
              <a:rPr lang="en-US" baseline="0" dirty="0" smtClean="0"/>
              <a:t>Forced overtime to avoid hiring new employees.</a:t>
            </a:r>
          </a:p>
          <a:p>
            <a:endParaRPr lang="en-US" baseline="0" dirty="0" smtClean="0"/>
          </a:p>
        </p:txBody>
      </p:sp>
      <p:sp>
        <p:nvSpPr>
          <p:cNvPr id="4" name="Slide Number Placeholder 3"/>
          <p:cNvSpPr>
            <a:spLocks noGrp="1"/>
          </p:cNvSpPr>
          <p:nvPr>
            <p:ph type="sldNum" sz="quarter" idx="10"/>
          </p:nvPr>
        </p:nvSpPr>
        <p:spPr/>
        <p:txBody>
          <a:bodyPr/>
          <a:lstStyle/>
          <a:p>
            <a:fld id="{4166D004-BE4D-4F79-B14A-00A91D2CC32A}" type="slidenum">
              <a:rPr lang="en-US" smtClean="0"/>
              <a:t>10</a:t>
            </a:fld>
            <a:endParaRPr lang="en-US"/>
          </a:p>
        </p:txBody>
      </p:sp>
    </p:spTree>
    <p:extLst>
      <p:ext uri="{BB962C8B-B14F-4D97-AF65-F5344CB8AC3E}">
        <p14:creationId xmlns:p14="http://schemas.microsoft.com/office/powerpoint/2010/main" val="4041859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way to cut labor costs</a:t>
            </a:r>
            <a:r>
              <a:rPr lang="en-US" baseline="0" dirty="0" smtClean="0"/>
              <a:t> </a:t>
            </a:r>
            <a:r>
              <a:rPr lang="en-US" dirty="0" smtClean="0"/>
              <a:t>is</a:t>
            </a:r>
            <a:r>
              <a:rPr lang="en-US" baseline="0" dirty="0" smtClean="0"/>
              <a:t> to eliminate jobs and contract out the work.  Work is being outsourced both within the US and offshore.  And the outsourcing is happening for call center, retail and tech work.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do not know the total number of outsourced AT&amp;T Mobility jobs. We believe that up to 50% of the work could be directed to outsourcers.  We know that there are 40 company locations in the U.S. doing customer service work for Mobility. We know from our global allies that AT&amp;T outsources work to the Philippines, to Mexico and to the Dominican Republic and some of it is likely to be Mobility work.</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During the Verizon strike in Spring 2016, CWA learned that Verizon had at least 5,000 workers in the Philippines, Dominican Republic, and Mexico.  </a:t>
            </a:r>
          </a:p>
          <a:p>
            <a:endParaRPr lang="en-US" baseline="0" dirty="0" smtClean="0"/>
          </a:p>
          <a:p>
            <a:r>
              <a:rPr lang="en-US" baseline="0" dirty="0" smtClean="0"/>
              <a:t>T-Mobile has 17 in-house call centers but sends work to 25 call centers outside the company. At least 10 of those call centers are in the Philippines, but others are in Mexico, Dominican Republic, and Guatemala.  </a:t>
            </a:r>
          </a:p>
          <a:p>
            <a:endParaRPr lang="en-US" baseline="0" dirty="0" smtClean="0"/>
          </a:p>
          <a:p>
            <a:r>
              <a:rPr lang="en-US" dirty="0" smtClean="0"/>
              <a:t>Sprint cut 2,000 workers from customer service in early 2016,</a:t>
            </a:r>
            <a:r>
              <a:rPr lang="en-US" baseline="0" dirty="0" smtClean="0"/>
              <a:t> claiming they were being replaced by phone-based apps and other digital applications. That brings to a total of 6,000 jobs cut in three years with some known to have been shipped abroad to India, the Philippines, and Mexico.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companies also outsource the retail function.  And this trend appears to be increasing.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GameStop now owns over 1,400 AT&amp;T stores. </a:t>
            </a:r>
            <a:endParaRPr lang="en-US" dirty="0" smtClean="0"/>
          </a:p>
          <a:p>
            <a:pPr marL="171450" indent="-171450">
              <a:buFont typeface="Arial" panose="020B0604020202020204" pitchFamily="34" charset="0"/>
              <a:buChar char="•"/>
            </a:pPr>
            <a:r>
              <a:rPr lang="en-US" baseline="0" dirty="0" smtClean="0"/>
              <a:t>Of 10,000 stores selling T-Mobile exclusively, CWA found that only 20% were owned by T-Mobile, the rest were owned by third parties. </a:t>
            </a:r>
          </a:p>
          <a:p>
            <a:endParaRPr lang="en-US" baseline="0" dirty="0" smtClean="0"/>
          </a:p>
          <a:p>
            <a:r>
              <a:rPr lang="en-US" baseline="0" dirty="0" smtClean="0"/>
              <a:t>And all the companies sell service and equipment at Best Buy, </a:t>
            </a:r>
            <a:r>
              <a:rPr lang="en-US" baseline="0" dirty="0" err="1" smtClean="0"/>
              <a:t>Wal-mart</a:t>
            </a:r>
            <a:r>
              <a:rPr lang="en-US" baseline="0" dirty="0" smtClean="0"/>
              <a:t>, Target etc.. </a:t>
            </a:r>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11</a:t>
            </a:fld>
            <a:endParaRPr lang="en-US"/>
          </a:p>
        </p:txBody>
      </p:sp>
    </p:spTree>
    <p:extLst>
      <p:ext uri="{BB962C8B-B14F-4D97-AF65-F5344CB8AC3E}">
        <p14:creationId xmlns:p14="http://schemas.microsoft.com/office/powerpoint/2010/main" val="3929450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saturated</a:t>
            </a:r>
            <a:r>
              <a:rPr lang="en-US" baseline="0" dirty="0" smtClean="0"/>
              <a:t> market and the hot competition for subscribers, coupled with the need to constantly build out the network incents network carriers to demand that workers generate ever higher revenues and greater profits. One way to do that is to urge us to upsell aggressively. </a:t>
            </a:r>
          </a:p>
          <a:p>
            <a:endParaRPr lang="en-US" baseline="0" dirty="0" smtClean="0"/>
          </a:p>
          <a:p>
            <a:r>
              <a:rPr lang="en-US" baseline="0" dirty="0" smtClean="0"/>
              <a:t>The Change to Win Retail Initiatives Group analyzed Federal Trade Commission data on consumer complaints and found that all wireless network carriers had customer complaints about fraudulent enrollments.  T-Mobile had the highest incidence of complaints of the four wireless carriers. </a:t>
            </a:r>
          </a:p>
          <a:p>
            <a:endParaRPr lang="en-US" baseline="0" dirty="0" smtClean="0"/>
          </a:p>
          <a:p>
            <a:r>
              <a:rPr lang="en-US" baseline="0" dirty="0" smtClean="0"/>
              <a:t>We have heard from our own members and T-Mobile workers that management pressure to meet performance objectives puts workers in the uncomfortable position of pushing a customer to buy a device or service they don’t need or can’t afford or risk losing a bonus or being disciplined for failure to meet metrics.  Workers should not have to face these moral dilemmas on a daily basis as part of their jobs. </a:t>
            </a:r>
          </a:p>
          <a:p>
            <a:endParaRPr lang="en-US" baseline="0" dirty="0" smtClean="0"/>
          </a:p>
          <a:p>
            <a:r>
              <a:rPr lang="en-US" baseline="0" dirty="0" smtClean="0"/>
              <a:t>This kind of pressure doesn’t foster good customer service and it drives job stress.</a:t>
            </a:r>
          </a:p>
          <a:p>
            <a:endParaRPr lang="en-US" baseline="0" dirty="0" smtClean="0"/>
          </a:p>
          <a:p>
            <a:r>
              <a:rPr lang="en-US" baseline="0" dirty="0" smtClean="0"/>
              <a:t>We have seen through our bank workers campaign that this sort of sales pressure exists in the financial sector too.  And the Consumer Financial Protection Board fined Wells Fargo for its egregious and fraudulent sales practices.  The CFPB said tying bonuses or employment status to unrealistic sales goals could encourage illegal practices and deceptive sales tactics.  We need to raise the issue of accountability and consumer protections in the telecom sector as well.</a:t>
            </a:r>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12</a:t>
            </a:fld>
            <a:endParaRPr lang="en-US"/>
          </a:p>
        </p:txBody>
      </p:sp>
    </p:spTree>
    <p:extLst>
      <p:ext uri="{BB962C8B-B14F-4D97-AF65-F5344CB8AC3E}">
        <p14:creationId xmlns:p14="http://schemas.microsoft.com/office/powerpoint/2010/main" val="3458619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benefits from this hot competition in this dynamic</a:t>
            </a:r>
            <a:r>
              <a:rPr lang="en-US" baseline="0" dirty="0" smtClean="0"/>
              <a:t> industry</a:t>
            </a:r>
            <a:r>
              <a:rPr lang="en-US" dirty="0" smtClean="0"/>
              <a:t>?</a:t>
            </a:r>
            <a:r>
              <a:rPr lang="en-US" baseline="0" dirty="0" smtClean="0"/>
              <a:t> It is not workers. As an example, Let’s take a look at AT&amp;T Mobility where we have had Texas workers under contract for a long time.  </a:t>
            </a:r>
          </a:p>
          <a:p>
            <a:endParaRPr lang="en-US" baseline="0" dirty="0" smtClean="0"/>
          </a:p>
          <a:p>
            <a:r>
              <a:rPr lang="en-US" baseline="0" dirty="0" smtClean="0"/>
              <a:t>Between 2004 and 2015 productivity at Mobility improved 108% for the company as a whole – and that growth came primarily from wireless.  </a:t>
            </a:r>
          </a:p>
          <a:p>
            <a:endParaRPr lang="en-US" baseline="0" dirty="0" smtClean="0"/>
          </a:p>
          <a:p>
            <a:r>
              <a:rPr lang="en-US" baseline="0" dirty="0" smtClean="0"/>
              <a:t>AT&amp;T shareholders were well rewarded during that period, experiencing a 147% increase in the value of their shares.  </a:t>
            </a:r>
          </a:p>
          <a:p>
            <a:endParaRPr lang="en-US" baseline="0" dirty="0" smtClean="0"/>
          </a:p>
          <a:p>
            <a:r>
              <a:rPr lang="en-US" baseline="0" dirty="0" smtClean="0"/>
              <a:t>But this mobility worker saw her wages rise by 43%.  Not bad at all when compared to CPI which rose 28% over that period.  But not what we would call a fair share in light of the productivity gains. </a:t>
            </a:r>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13</a:t>
            </a:fld>
            <a:endParaRPr lang="en-US"/>
          </a:p>
        </p:txBody>
      </p:sp>
    </p:spTree>
    <p:extLst>
      <p:ext uri="{BB962C8B-B14F-4D97-AF65-F5344CB8AC3E}">
        <p14:creationId xmlns:p14="http://schemas.microsoft.com/office/powerpoint/2010/main" val="440290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contrast, CEOs have been well-rewarded.</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compared CEO pay to worker pay at three locations – T-Mobile call center in Wichita, KS,</a:t>
            </a:r>
            <a:r>
              <a:rPr lang="en-US" baseline="0" dirty="0" smtClean="0"/>
              <a:t> Texas call centers (Fort Worth, Richardson, and San Antonio), and retail stores in Brooklyn.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T-Mobile’s CEO John </a:t>
            </a:r>
            <a:r>
              <a:rPr lang="en-US" baseline="0" dirty="0" err="1" smtClean="0"/>
              <a:t>Legere</a:t>
            </a:r>
            <a:r>
              <a:rPr lang="en-US" baseline="0" dirty="0" smtClean="0"/>
              <a:t> earns almost 700 times what a Wichita call center worker earns. </a:t>
            </a:r>
          </a:p>
          <a:p>
            <a:endParaRPr lang="en-US" baseline="0" dirty="0" smtClean="0"/>
          </a:p>
          <a:p>
            <a:r>
              <a:rPr lang="en-US" baseline="0" dirty="0" smtClean="0"/>
              <a:t>At AT&amp;T Randall Stephenson made 566 times what a CSR made in Texas. </a:t>
            </a:r>
          </a:p>
          <a:p>
            <a:endParaRPr lang="en-US" baseline="0" dirty="0" smtClean="0"/>
          </a:p>
          <a:p>
            <a:r>
              <a:rPr lang="en-US" baseline="0" dirty="0" smtClean="0"/>
              <a:t>Verizon’s Lowell McAdam made 410 times what the average retail worker made in Brooklyn.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 how do the CEOs do so well?  Their pay is not tied to productivity, but instead it is tied to shareholder value. When shareholders are rewarded, so are CEOs.  This sort of compensation scheme disconnects the CEO from the workers, and from the actual performance of the company and instead connects the CEO’s self-interest with the investors in the company, not the producers of product and the profit.</a:t>
            </a: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4166D004-BE4D-4F79-B14A-00A91D2CC32A}" type="slidenum">
              <a:rPr lang="en-US" smtClean="0"/>
              <a:t>14</a:t>
            </a:fld>
            <a:endParaRPr lang="en-US"/>
          </a:p>
        </p:txBody>
      </p:sp>
    </p:spTree>
    <p:extLst>
      <p:ext uri="{BB962C8B-B14F-4D97-AF65-F5344CB8AC3E}">
        <p14:creationId xmlns:p14="http://schemas.microsoft.com/office/powerpoint/2010/main" val="37785080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disconnect of CEOs and shareholders from the productive mission of their</a:t>
            </a:r>
            <a:r>
              <a:rPr lang="en-US" baseline="0" dirty="0" smtClean="0"/>
              <a:t> company is a result of </a:t>
            </a:r>
            <a:r>
              <a:rPr lang="en-US" baseline="0" dirty="0" err="1" smtClean="0"/>
              <a:t>financialization</a:t>
            </a:r>
            <a:r>
              <a:rPr lang="en-US" baseline="0" dirty="0" smtClean="0"/>
              <a:t>.  The company is no longer seen as a producer of a product or a service provider but as a cash cow.  And that cash cow is milked for all it is worth.  And all the rewards flow to the shareholders. </a:t>
            </a:r>
          </a:p>
          <a:p>
            <a:endParaRPr lang="en-US" baseline="0" dirty="0" smtClean="0"/>
          </a:p>
          <a:p>
            <a:r>
              <a:rPr lang="en-US" baseline="0" dirty="0" smtClean="0"/>
              <a:t>A look at AT&amp;T and Verizon illustrates this phenomenon.</a:t>
            </a:r>
          </a:p>
          <a:p>
            <a:endParaRPr lang="en-US" baseline="0" dirty="0" smtClean="0"/>
          </a:p>
          <a:p>
            <a:r>
              <a:rPr lang="en-US" baseline="0" dirty="0" smtClean="0"/>
              <a:t>Over the last five years – 2011 to 2015 – these two companies have made decisions to return all, if not more than all, of the profits we produced to shareholders in the form of dividends and share buybacks. </a:t>
            </a:r>
          </a:p>
          <a:p>
            <a:endParaRPr lang="en-US" baseline="0" dirty="0" smtClean="0"/>
          </a:p>
          <a:p>
            <a:r>
              <a:rPr lang="en-US" baseline="0" dirty="0" smtClean="0"/>
              <a:t>At AT&amp;T the combination of dividends and share buybacks – rewards to shareholders -- have been 126% of net income, at Verizon 96%. </a:t>
            </a:r>
          </a:p>
          <a:p>
            <a:endParaRPr lang="en-US" baseline="0" dirty="0" smtClean="0"/>
          </a:p>
          <a:p>
            <a:r>
              <a:rPr lang="en-US" baseline="0" dirty="0" smtClean="0"/>
              <a:t>Why is this important? </a:t>
            </a:r>
          </a:p>
          <a:p>
            <a:endParaRPr lang="en-US" baseline="0" dirty="0" smtClean="0"/>
          </a:p>
          <a:p>
            <a:r>
              <a:rPr lang="en-US" baseline="0" dirty="0" smtClean="0"/>
              <a:t>If all or more than all of the company’s profit is given back to shareholders, there is little else a company can do to grow the company and to carry out its business without going into debt or without cutting </a:t>
            </a:r>
            <a:r>
              <a:rPr lang="en-US" baseline="0" dirty="0" smtClean="0"/>
              <a:t>costs or both.  </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15</a:t>
            </a:fld>
            <a:endParaRPr lang="en-US"/>
          </a:p>
        </p:txBody>
      </p:sp>
    </p:spTree>
    <p:extLst>
      <p:ext uri="{BB962C8B-B14F-4D97-AF65-F5344CB8AC3E}">
        <p14:creationId xmlns:p14="http://schemas.microsoft.com/office/powerpoint/2010/main" val="657138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Financialization</a:t>
            </a:r>
            <a:r>
              <a:rPr lang="en-US" dirty="0" smtClean="0"/>
              <a:t> came about</a:t>
            </a:r>
            <a:r>
              <a:rPr lang="en-US" baseline="0" dirty="0" smtClean="0"/>
              <a:t> as investors lost </a:t>
            </a:r>
            <a:r>
              <a:rPr lang="en-US" dirty="0" smtClean="0"/>
              <a:t>focus on building and expanding and producing</a:t>
            </a:r>
            <a:r>
              <a:rPr lang="en-US" baseline="0" dirty="0" smtClean="0"/>
              <a:t> quality goods and services for the long term to a focus on Wall Street, on short term returns.  Insert </a:t>
            </a:r>
            <a:r>
              <a:rPr lang="en-US" baseline="0" dirty="0" err="1" smtClean="0"/>
              <a:t>financialization</a:t>
            </a:r>
            <a:r>
              <a:rPr lang="en-US" baseline="0" dirty="0" smtClean="0"/>
              <a:t> in a hotly competitive industry, and we see reductions in cap ex, </a:t>
            </a:r>
            <a:r>
              <a:rPr lang="en-US" baseline="0" dirty="0" smtClean="0"/>
              <a:t>and employee </a:t>
            </a:r>
            <a:r>
              <a:rPr lang="en-US" baseline="0" dirty="0" smtClean="0"/>
              <a:t>wages and </a:t>
            </a:r>
            <a:r>
              <a:rPr lang="en-US" baseline="0" dirty="0" smtClean="0"/>
              <a:t>benefits.</a:t>
            </a:r>
          </a:p>
          <a:p>
            <a:endParaRPr lang="en-US" baseline="0" dirty="0" smtClean="0"/>
          </a:p>
          <a:p>
            <a:r>
              <a:rPr lang="en-US" baseline="0" dirty="0" smtClean="0"/>
              <a:t>With so much money flowing to investors, </a:t>
            </a:r>
            <a:r>
              <a:rPr lang="en-US" baseline="0" dirty="0" smtClean="0"/>
              <a:t>companies are hampered from building for </a:t>
            </a:r>
            <a:r>
              <a:rPr lang="en-US" baseline="0" dirty="0" smtClean="0"/>
              <a:t>the long term – </a:t>
            </a:r>
            <a:r>
              <a:rPr lang="en-US" baseline="0" dirty="0" smtClean="0"/>
              <a:t>their ability to </a:t>
            </a:r>
            <a:r>
              <a:rPr lang="en-US" baseline="0" dirty="0" smtClean="0"/>
              <a:t>invest in the </a:t>
            </a:r>
            <a:r>
              <a:rPr lang="en-US" baseline="0" dirty="0" smtClean="0"/>
              <a:t>company or to </a:t>
            </a:r>
            <a:r>
              <a:rPr lang="en-US" baseline="0" dirty="0" smtClean="0"/>
              <a:t>compensate employees in line with productivity gains, </a:t>
            </a:r>
            <a:r>
              <a:rPr lang="en-US" baseline="0" dirty="0" smtClean="0"/>
              <a:t>is limited. </a:t>
            </a:r>
            <a:endParaRPr lang="en-US" baseline="0" dirty="0" smtClean="0"/>
          </a:p>
          <a:p>
            <a:endParaRPr lang="en-US" baseline="0" dirty="0" smtClean="0"/>
          </a:p>
          <a:p>
            <a:r>
              <a:rPr lang="en-US" baseline="0" dirty="0" smtClean="0"/>
              <a:t>When all profit is returned to investors, if there is growth, it is financed out of debt or out of slashing expenses or both.  In the wireless industry, such strip mining could result in delay of network upgrades, decline in network quality, decline in service quality, and an increase in income inequality – as shareholders and executives get wealthier and workers see the value of their compensation stagnate.</a:t>
            </a:r>
          </a:p>
          <a:p>
            <a:endParaRPr lang="en-US" baseline="0" dirty="0" smtClean="0"/>
          </a:p>
          <a:p>
            <a:r>
              <a:rPr lang="en-US" baseline="0" dirty="0" smtClean="0"/>
              <a:t>The bottom line is that workers are being asked to make sacrifices while shareholders and top management thrive.</a:t>
            </a:r>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16</a:t>
            </a:fld>
            <a:endParaRPr lang="en-US"/>
          </a:p>
        </p:txBody>
      </p:sp>
    </p:spTree>
    <p:extLst>
      <p:ext uri="{BB962C8B-B14F-4D97-AF65-F5344CB8AC3E}">
        <p14:creationId xmlns:p14="http://schemas.microsoft.com/office/powerpoint/2010/main" val="2859100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summarize</a:t>
            </a:r>
            <a:r>
              <a:rPr lang="en-US" baseline="0" dirty="0" smtClean="0"/>
              <a:t> the points we’ve just covered:</a:t>
            </a:r>
          </a:p>
          <a:p>
            <a:pPr marL="171450" indent="-171450">
              <a:buFont typeface="Arial" panose="020B0604020202020204" pitchFamily="34" charset="0"/>
              <a:buChar char="•"/>
            </a:pPr>
            <a:r>
              <a:rPr lang="en-US" baseline="0" dirty="0" smtClean="0"/>
              <a:t>The wireless industry is a dynamic, growing and innovative industry.  It is cutting edge.</a:t>
            </a:r>
          </a:p>
          <a:p>
            <a:pPr marL="171450" indent="-171450">
              <a:buFont typeface="Arial" panose="020B0604020202020204" pitchFamily="34" charset="0"/>
              <a:buChar char="•"/>
            </a:pPr>
            <a:r>
              <a:rPr lang="en-US" baseline="0" dirty="0" smtClean="0"/>
              <a:t>Content companies within the industry are making billions in profit, but are not helping to fund the state of the art networks needed to deliver the connectivity, mobility and speed </a:t>
            </a:r>
            <a:r>
              <a:rPr lang="en-US" baseline="0" dirty="0" smtClean="0"/>
              <a:t>required </a:t>
            </a:r>
            <a:r>
              <a:rPr lang="en-US" baseline="0" dirty="0" smtClean="0"/>
              <a:t>to deliver their video, their apps and innovations yet to be imagined.</a:t>
            </a:r>
          </a:p>
          <a:p>
            <a:pPr marL="171450" indent="-171450">
              <a:buFont typeface="Arial" panose="020B0604020202020204" pitchFamily="34" charset="0"/>
              <a:buChar char="•"/>
            </a:pPr>
            <a:r>
              <a:rPr lang="en-US" baseline="0" dirty="0" smtClean="0"/>
              <a:t>Competition among network carriers is hot, leading to aggressive sales tactics and drives to cut costs</a:t>
            </a:r>
          </a:p>
          <a:p>
            <a:pPr marL="171450" indent="-171450">
              <a:buFont typeface="Arial" panose="020B0604020202020204" pitchFamily="34" charset="0"/>
              <a:buChar char="•"/>
            </a:pPr>
            <a:r>
              <a:rPr lang="en-US" baseline="0" dirty="0" smtClean="0"/>
              <a:t>Aggressive sales tactics lead to poor customer service and could even harm customers, but also can create moral dilemmas for workers.</a:t>
            </a:r>
          </a:p>
          <a:p>
            <a:pPr marL="171450" indent="-171450">
              <a:buFont typeface="Arial" panose="020B0604020202020204" pitchFamily="34" charset="0"/>
              <a:buChar char="•"/>
            </a:pPr>
            <a:r>
              <a:rPr lang="en-US" baseline="0" dirty="0" smtClean="0"/>
              <a:t>Network carriers are rewarding top officers and shareholders handsomely while worker compensation stagnates by comparison.</a:t>
            </a:r>
          </a:p>
          <a:p>
            <a:endParaRPr lang="en-US" baseline="0" dirty="0" smtClean="0"/>
          </a:p>
          <a:p>
            <a:r>
              <a:rPr lang="en-US" baseline="0" dirty="0" smtClean="0"/>
              <a:t>So where </a:t>
            </a:r>
            <a:r>
              <a:rPr lang="en-US" baseline="0" dirty="0" smtClean="0"/>
              <a:t>do we go from here?</a:t>
            </a:r>
          </a:p>
          <a:p>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17</a:t>
            </a:fld>
            <a:endParaRPr lang="en-US"/>
          </a:p>
        </p:txBody>
      </p:sp>
    </p:spTree>
    <p:extLst>
      <p:ext uri="{BB962C8B-B14F-4D97-AF65-F5344CB8AC3E}">
        <p14:creationId xmlns:p14="http://schemas.microsoft.com/office/powerpoint/2010/main" val="3356702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fight to improve wages, working conditions and living standards for workers in the wireless industry must take place on multiple fronts.</a:t>
            </a:r>
          </a:p>
          <a:p>
            <a:endParaRPr lang="en-US" baseline="0" dirty="0" smtClean="0"/>
          </a:p>
          <a:p>
            <a:r>
              <a:rPr lang="en-US" baseline="0" dirty="0" smtClean="0"/>
              <a:t>We must expand the union presence in the industry in order to level the playing field for all wireless workers.  As long as two-thirds of the wireless industry is unorganized – and that is not counting the contractors and outsources that are taking our jobs – then, our efforts to improve the living standards for our current members is in jeopardy.</a:t>
            </a:r>
          </a:p>
          <a:p>
            <a:endParaRPr lang="en-US" baseline="0" dirty="0" smtClean="0"/>
          </a:p>
          <a:p>
            <a:pPr marL="171450" indent="-171450">
              <a:buFont typeface="Arial" panose="020B0604020202020204" pitchFamily="34" charset="0"/>
              <a:buChar char="•"/>
            </a:pPr>
            <a:r>
              <a:rPr lang="en-US" baseline="0" dirty="0" smtClean="0"/>
              <a:t>Therefore, a top goal for CWA is to increase our union presence.  Helping workers at T-Mobile to organize will continue to be a prime objective and we will also help more Verizon Wireless workers get a union voice on the job.</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But we won’t stop there.  Other goals include:</a:t>
            </a:r>
          </a:p>
          <a:p>
            <a:pPr marL="171450" indent="-171450">
              <a:buFont typeface="Arial" panose="020B0604020202020204" pitchFamily="34" charset="0"/>
              <a:buChar char="•"/>
            </a:pPr>
            <a:r>
              <a:rPr lang="en-US" baseline="0" dirty="0" smtClean="0"/>
              <a:t>In our upcoming negotiations with AT&amp;T Mobility, we will escalate our demands to improve compensation and sales practices and to assure job security by taking on outsourcing.</a:t>
            </a:r>
          </a:p>
          <a:p>
            <a:pPr marL="171450" indent="-171450">
              <a:buFont typeface="Arial" panose="020B0604020202020204" pitchFamily="34" charset="0"/>
              <a:buChar char="•"/>
            </a:pPr>
            <a:r>
              <a:rPr lang="en-US" baseline="0" dirty="0" smtClean="0"/>
              <a:t>We must take on Wall Street to eliminate CEO pay disparities and tackle the drain on our companies resources from enormous stock buy backs.</a:t>
            </a:r>
          </a:p>
          <a:p>
            <a:pPr marL="171450" indent="-171450">
              <a:buFont typeface="Arial" panose="020B0604020202020204" pitchFamily="34" charset="0"/>
              <a:buChar char="•"/>
            </a:pPr>
            <a:r>
              <a:rPr lang="en-US" baseline="0" dirty="0" smtClean="0"/>
              <a:t>We must mobilize as never before to demonstrate that wireless workers are united in our demands for a fair share of the success of this industry – our mission will be One Industry, One Workforce, One Fight!</a:t>
            </a:r>
          </a:p>
          <a:p>
            <a:endParaRPr lang="en-US" baseline="0" dirty="0" smtClean="0"/>
          </a:p>
          <a:p>
            <a:r>
              <a:rPr lang="en-US" baseline="0" dirty="0" smtClean="0"/>
              <a:t>Solidarity!</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18</a:t>
            </a:fld>
            <a:endParaRPr lang="en-US"/>
          </a:p>
        </p:txBody>
      </p:sp>
    </p:spTree>
    <p:extLst>
      <p:ext uri="{BB962C8B-B14F-4D97-AF65-F5344CB8AC3E}">
        <p14:creationId xmlns:p14="http://schemas.microsoft.com/office/powerpoint/2010/main" val="755932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Today wireless coverage is approaching 100% of the U.S. population. – 99.5% of the population has access to at least one mobile service provider.  89% has access to at least 4 providers.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AT&amp;T Mobility reaches 99 % of the U.S. population, Verizon Wireless reaches 97%, T-Mobile reaches 94% and Sprint reaches 92%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Wireless is so omnipresent that last year 48% of all households went without a landline.  It is expected that very soon – in the next couple of years -- the majority of households will be wireless only.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Wireless suits the needs of consumers today.  We want connectivity and mobility – we want the ability to access information and entertainment and basic communications wherever we are at any moment. And many of us are connected in a variety of ways – mobile phone, tablet, laptop, desktop, wearables.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There were 378 million wireless devices in use in the US in 2015.  With all this connectivity, market penetration is at 116%, meaning many subscribers have more than one device or account.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And, with all this connectivity, there was an 11-fold increase in wireless data traffic over the past five years</a:t>
            </a:r>
            <a:r>
              <a:rPr lang="en-US" dirty="0" smtClean="0"/>
              <a:t>, from 867 billion</a:t>
            </a:r>
            <a:r>
              <a:rPr lang="en-US" baseline="0" dirty="0" smtClean="0"/>
              <a:t> megabytes to 9.6 trillion megabytes of data traffic</a:t>
            </a:r>
            <a:r>
              <a:rPr lang="en-US" dirty="0" smtClean="0"/>
              <a:t>.</a:t>
            </a:r>
            <a:r>
              <a:rPr lang="en-US" baseline="0" dirty="0" smtClean="0"/>
              <a:t> Think of everything you do with your mobile device: (ASK THE AUDIENCE) -- text, send emails, take and send photos, search on the internet, make payments, get directions, and stream music, stream video.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And our use of data is growing exponentially. Experts estimate that data usage will increase from 9.6 trillion megabytes of data used in 2015 to more than 77 Trillion Megabytes in 2020.</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4166D004-BE4D-4F79-B14A-00A91D2CC32A}" type="slidenum">
              <a:rPr lang="en-US" smtClean="0"/>
              <a:t>2</a:t>
            </a:fld>
            <a:endParaRPr lang="en-US"/>
          </a:p>
        </p:txBody>
      </p:sp>
    </p:spTree>
    <p:extLst>
      <p:ext uri="{BB962C8B-B14F-4D97-AF65-F5344CB8AC3E}">
        <p14:creationId xmlns:p14="http://schemas.microsoft.com/office/powerpoint/2010/main" val="530297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Though the wireless industry is multi-faceted, it is really driven by a synergy</a:t>
            </a:r>
            <a:r>
              <a:rPr lang="en-US" sz="1200" baseline="0" dirty="0" smtClean="0"/>
              <a:t> </a:t>
            </a:r>
            <a:r>
              <a:rPr lang="en-US" sz="1200" dirty="0" smtClean="0"/>
              <a:t>between content companies and network companies.  These two sectors generate the traffic</a:t>
            </a:r>
            <a:r>
              <a:rPr lang="en-US" sz="1200" baseline="0" dirty="0" smtClean="0"/>
              <a:t> and control the flow of traffic.  </a:t>
            </a:r>
          </a:p>
          <a:p>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Basic voice, text, email, video and internet</a:t>
            </a:r>
            <a:r>
              <a:rPr lang="en-US" sz="1200" baseline="0" dirty="0" smtClean="0"/>
              <a:t> access, form the baseline of wireless communications, and can be provided by either network or content carriers.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On the right, we show the network carriers.  The major network carriers are AT&amp;T, Verizon, T-Mobile and Sprint.  These companies build and maintain the network, the infrastructure that allows information to flow over the airwaves and all of them provide the basic communications services.  Together these four companies carry services to  98% of all wireless customers.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r>
              <a:rPr lang="en-US" sz="1200" baseline="0" dirty="0" smtClean="0"/>
              <a:t>The 4G network currently in place uses spectrum and antennas or cell sites to deliver digital signals from a wireless device, to another device or to a landline device or to a website.  The network also relies on a mixture of fiber, copper, and satellites to provide the coverage, capacity and speed needed to connect customers and their devices to the information they are seeking.  </a:t>
            </a:r>
          </a:p>
          <a:p>
            <a:endParaRPr lang="en-US" sz="1200" baseline="0" dirty="0" smtClean="0"/>
          </a:p>
          <a:p>
            <a:r>
              <a:rPr lang="en-US" sz="1200" baseline="0" dirty="0" smtClean="0"/>
              <a:t>On the left, we show the content companies – including Facebook, Google, Netflix but hundreds of others.  These companies </a:t>
            </a:r>
            <a:r>
              <a:rPr lang="en-US" sz="1200" dirty="0" smtClean="0"/>
              <a:t>have developed applications of all sorts – applications that deliver information</a:t>
            </a:r>
            <a:r>
              <a:rPr lang="en-US" sz="1200" baseline="0" dirty="0" smtClean="0"/>
              <a:t> or entertainment, or provide a service.  It can be voice – think Skype.  Social media, like Facebook or Twitter.  Music like Pandora.  Video like Netflix or Hulu.  Games, like you name it.  Your device can send signals over the wireless network to turn on your house lights for you or lock </a:t>
            </a:r>
            <a:r>
              <a:rPr lang="en-US" sz="1200" baseline="0" dirty="0" smtClean="0"/>
              <a:t>your car doors.  </a:t>
            </a:r>
            <a:r>
              <a:rPr lang="en-US" sz="1200" baseline="0" dirty="0" smtClean="0"/>
              <a:t>And, the content companies are constantly developing new applications that push networks to expand speed and capacity.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These two segments of the industry also compete for the profits available within the industry.  The fight is this – the content companies push the network companies to improve the network speed and capacity but they balk at having to pay for </a:t>
            </a:r>
            <a:r>
              <a:rPr lang="en-US" sz="1200" baseline="0" dirty="0" smtClean="0"/>
              <a:t>using the </a:t>
            </a:r>
            <a:r>
              <a:rPr lang="en-US" sz="1200" baseline="0" dirty="0" smtClean="0"/>
              <a:t>networks.  They create consumer demand.  But they don’t want to pass on any additional costs of building and maintaining the networks to their customers.  The debate over net neutrality was in large part about this – who should pay for the build out, maintenance and upgrade of the of the network.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Both the network and the content companies generate revenue by charging subscribers fees for usage.  The content companies also generate revenue through advertising.  In fact, because of ad-supported apps and other content, the financial burden of paying for content and the services provided by the apps has shifted from subscribers or users to advertisers.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In the third quarter alone this year, Google reported $19.8 billion in ad revenue.  The CFO said mobile search and video are powering Google’s advertising business. Remember, Google owns YouTube.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Earlier this month Facebook reported $7 billion in revenue for the third quarter  -- 84% of that came from advertising.  By the way, Facebook has about 1.2 billion active daily users, 1.1 billion of whom access Facebook through the wireless network.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So these companies are making major money riding on the pipes built by the network companies – our employers – but they don’t want to help pay for the pipes.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p:txBody>
      </p:sp>
      <p:sp>
        <p:nvSpPr>
          <p:cNvPr id="4" name="Slide Number Placeholder 3"/>
          <p:cNvSpPr>
            <a:spLocks noGrp="1"/>
          </p:cNvSpPr>
          <p:nvPr>
            <p:ph type="sldNum" sz="quarter" idx="10"/>
          </p:nvPr>
        </p:nvSpPr>
        <p:spPr/>
        <p:txBody>
          <a:bodyPr/>
          <a:lstStyle/>
          <a:p>
            <a:fld id="{4166D004-BE4D-4F79-B14A-00A91D2CC32A}" type="slidenum">
              <a:rPr lang="en-US" smtClean="0"/>
              <a:t>3</a:t>
            </a:fld>
            <a:endParaRPr lang="en-US"/>
          </a:p>
        </p:txBody>
      </p:sp>
    </p:spTree>
    <p:extLst>
      <p:ext uri="{BB962C8B-B14F-4D97-AF65-F5344CB8AC3E}">
        <p14:creationId xmlns:p14="http://schemas.microsoft.com/office/powerpoint/2010/main" val="835823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four major network carriers are either pure wireless companies or wired and wireless combined. The parent companies of AT&amp;T Mobility and Verizon Wireless are landline telephone companies.  </a:t>
            </a:r>
            <a:r>
              <a:rPr lang="en-US" baseline="0" dirty="0" smtClean="0"/>
              <a:t>These </a:t>
            </a:r>
            <a:r>
              <a:rPr lang="en-US" baseline="0" dirty="0" smtClean="0"/>
              <a:t>parent companies control the fiber and copper that runs between cells and to homes.  Profits generated by the legacy landline companies have helped to build their wireless subsidiaries. </a:t>
            </a:r>
            <a:endParaRPr lang="en-US" baseline="0" dirty="0" smtClean="0"/>
          </a:p>
          <a:p>
            <a:endParaRPr lang="en-US" baseline="0" dirty="0" smtClean="0"/>
          </a:p>
          <a:p>
            <a:r>
              <a:rPr lang="en-US" baseline="0" dirty="0" smtClean="0"/>
              <a:t>T-Mobile </a:t>
            </a:r>
            <a:r>
              <a:rPr lang="en-US" baseline="0" dirty="0" smtClean="0"/>
              <a:t>and Sprint are pure wireless companies.  At least in the U.S.  Both are controlled by foreign telecommunications companies. Deutsche Telekom, the German telecommunications giant, owns 65% of T-Mobile. Softbank, a Japanese telecommunications company with wide holdings, owns 80% of Sprint. T-Mobile and Sprint provide only wireless service in the U.S.  And, at least in the case of T-Mobile, a portion of profits generated in the U.S. are sent back to the parent company.   </a:t>
            </a:r>
          </a:p>
          <a:p>
            <a:endParaRPr lang="en-US" baseline="0" dirty="0" smtClean="0"/>
          </a:p>
          <a:p>
            <a:r>
              <a:rPr lang="en-US" baseline="0" dirty="0" smtClean="0"/>
              <a:t>That gray cloud on the horizon represents a big concern to the big 4 wireless carriers – the entry of Google and Comcast into the wireless market.  </a:t>
            </a:r>
          </a:p>
          <a:p>
            <a:endParaRPr lang="en-US" baseline="0" dirty="0" smtClean="0"/>
          </a:p>
          <a:p>
            <a:r>
              <a:rPr lang="en-US" baseline="0" dirty="0" smtClean="0"/>
              <a:t>Google has been impatient at the pace of development of high speed broadband, and so it is expanding its role in the communications market in big ways.  It has already laid fiber in some places – Kansas City, Austin and a host of other cities – but it appears to be halting or slowing down its fiber expansion,  finding the building of a network to be very expensive and time </a:t>
            </a:r>
            <a:r>
              <a:rPr lang="en-US" baseline="0" dirty="0" smtClean="0"/>
              <a:t>consuming.  </a:t>
            </a:r>
            <a:r>
              <a:rPr lang="en-US" baseline="0" dirty="0" smtClean="0"/>
              <a:t>Recently, Google acquired </a:t>
            </a:r>
            <a:r>
              <a:rPr lang="en-US" baseline="0" dirty="0" err="1" smtClean="0"/>
              <a:t>Webpass</a:t>
            </a:r>
            <a:r>
              <a:rPr lang="en-US" baseline="0" dirty="0" smtClean="0"/>
              <a:t>, a wireless internet service provider.  With this acquisition, Google is developing a hybrid fiber and wireless approach.  Google will take this approach to San Francisco, San Diego, Miami, Chicago and Boston.</a:t>
            </a:r>
          </a:p>
          <a:p>
            <a:endParaRPr lang="en-US" baseline="0" dirty="0" smtClean="0"/>
          </a:p>
          <a:p>
            <a:r>
              <a:rPr lang="en-US" baseline="0" dirty="0" smtClean="0"/>
              <a:t>Comcast is leasing bandwidth on the Verizon network and will begin offering its own wireless service in mid- 2017.  So far, it has disclaimed interest in buying a pure wireless company. That may change.  </a:t>
            </a:r>
          </a:p>
          <a:p>
            <a:endParaRPr lang="en-US" baseline="0" dirty="0" smtClean="0"/>
          </a:p>
          <a:p>
            <a:r>
              <a:rPr lang="en-US" baseline="0" dirty="0" smtClean="0"/>
              <a:t>But the popularity of Google and the ability of Comcast to offer an attractive, competitive bundle are threats to all the network carriers.</a:t>
            </a:r>
          </a:p>
          <a:p>
            <a:endParaRPr lang="en-US" baseline="0" dirty="0" smtClean="0"/>
          </a:p>
          <a:p>
            <a:r>
              <a:rPr lang="en-US" baseline="0" dirty="0" smtClean="0"/>
              <a:t>One analyst believes that AT&amp;T and Verizon could lose 10% of their wireless customers to cable companies by 2018.</a:t>
            </a:r>
          </a:p>
        </p:txBody>
      </p:sp>
      <p:sp>
        <p:nvSpPr>
          <p:cNvPr id="4" name="Slide Number Placeholder 3"/>
          <p:cNvSpPr>
            <a:spLocks noGrp="1"/>
          </p:cNvSpPr>
          <p:nvPr>
            <p:ph type="sldNum" sz="quarter" idx="10"/>
          </p:nvPr>
        </p:nvSpPr>
        <p:spPr/>
        <p:txBody>
          <a:bodyPr/>
          <a:lstStyle/>
          <a:p>
            <a:fld id="{4166D004-BE4D-4F79-B14A-00A91D2CC32A}" type="slidenum">
              <a:rPr lang="en-US" smtClean="0"/>
              <a:t>4</a:t>
            </a:fld>
            <a:endParaRPr lang="en-US"/>
          </a:p>
        </p:txBody>
      </p:sp>
    </p:spTree>
    <p:extLst>
      <p:ext uri="{BB962C8B-B14F-4D97-AF65-F5344CB8AC3E}">
        <p14:creationId xmlns:p14="http://schemas.microsoft.com/office/powerpoint/2010/main" val="1967689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wireless</a:t>
            </a:r>
            <a:r>
              <a:rPr lang="en-US" baseline="0" dirty="0" smtClean="0"/>
              <a:t> industry is c</a:t>
            </a:r>
            <a:r>
              <a:rPr lang="en-US" dirty="0" smtClean="0"/>
              <a:t>apital intensive, requiring</a:t>
            </a:r>
            <a:r>
              <a:rPr lang="en-US" baseline="0" dirty="0" smtClean="0"/>
              <a:t> huge investments to keep up with demand.</a:t>
            </a:r>
          </a:p>
          <a:p>
            <a:endParaRPr lang="en-US" baseline="0" dirty="0" smtClean="0"/>
          </a:p>
          <a:p>
            <a:r>
              <a:rPr lang="en-US" baseline="0" dirty="0" smtClean="0"/>
              <a:t>In the chart here, you can see the difference in levels of capital investment between the four wireless companies on the left and some of the content companies on the right.  In 2015, AT&amp;T posted $8.9 billion in cap ex, while Verizon posted $11.7 billion.  The two larger companies invested about twice what the two smaller companies invested in that year.  Looking to the right side of the chart, we see that, except for Google, the content companies posted less than half of what any of the network companies invested.</a:t>
            </a:r>
            <a:endParaRPr lang="en-US" dirty="0" smtClean="0"/>
          </a:p>
          <a:p>
            <a:endParaRPr lang="en-US" dirty="0" smtClean="0"/>
          </a:p>
          <a:p>
            <a:r>
              <a:rPr lang="en-US" dirty="0" smtClean="0"/>
              <a:t>Wireless has high</a:t>
            </a:r>
            <a:r>
              <a:rPr lang="en-US" baseline="0" dirty="0" smtClean="0"/>
              <a:t> </a:t>
            </a:r>
            <a:r>
              <a:rPr lang="en-US" dirty="0" smtClean="0"/>
              <a:t>recurring capital investments due</a:t>
            </a:r>
            <a:r>
              <a:rPr lang="en-US" baseline="0" dirty="0" smtClean="0"/>
              <a:t> to the c</a:t>
            </a:r>
            <a:r>
              <a:rPr lang="en-US" dirty="0" smtClean="0"/>
              <a:t>onstant upgrades required to constantly upgrade the network</a:t>
            </a:r>
            <a:r>
              <a:rPr lang="en-US" baseline="0" dirty="0" smtClean="0"/>
              <a:t> to </a:t>
            </a:r>
            <a:r>
              <a:rPr lang="en-US" dirty="0" smtClean="0"/>
              <a:t>accommodate increased use – users, devices, applications.</a:t>
            </a:r>
          </a:p>
          <a:p>
            <a:endParaRPr lang="en-US" dirty="0" smtClean="0"/>
          </a:p>
          <a:p>
            <a:r>
              <a:rPr lang="en-US" sz="1200" dirty="0" smtClean="0"/>
              <a:t>And, network </a:t>
            </a:r>
            <a:r>
              <a:rPr lang="en-US" sz="1200" dirty="0" smtClean="0"/>
              <a:t>carriers are now preparing for the next generation of broadband -- 5G</a:t>
            </a:r>
            <a:r>
              <a:rPr lang="en-US" sz="1200" baseline="0" dirty="0" smtClean="0"/>
              <a:t> – which will require further investments.</a:t>
            </a:r>
            <a:endParaRPr lang="en-US" sz="1200" dirty="0" smtClean="0"/>
          </a:p>
          <a:p>
            <a:pPr marL="628650" lvl="1" indent="-171450">
              <a:buFont typeface="Arial" panose="020B0604020202020204" pitchFamily="34" charset="0"/>
              <a:buChar char="•"/>
            </a:pPr>
            <a:r>
              <a:rPr lang="en-US" sz="1200" dirty="0" smtClean="0"/>
              <a:t>5G</a:t>
            </a:r>
            <a:r>
              <a:rPr lang="en-US" sz="1200" baseline="0" dirty="0" smtClean="0"/>
              <a:t> is expected to rollout in 2020, though some trials are underway now.  </a:t>
            </a:r>
            <a:endParaRPr lang="en-US" sz="1200" dirty="0" smtClean="0"/>
          </a:p>
          <a:p>
            <a:pPr marL="628650" lvl="1" indent="-171450">
              <a:buFont typeface="Arial" panose="020B0604020202020204" pitchFamily="34" charset="0"/>
              <a:buChar char="•"/>
            </a:pPr>
            <a:r>
              <a:rPr lang="en-US" sz="1200" dirty="0" smtClean="0"/>
              <a:t>5G will provide more capacity than 4G allowing more mobile broadband users.  This</a:t>
            </a:r>
            <a:r>
              <a:rPr lang="en-US" sz="1200" baseline="0" dirty="0" smtClean="0"/>
              <a:t> is called the “densification” of the networks.  Instead of antennas or cell towers, the 5G build out will be in densely populated areas, and require small cell boxes – about the size of a pizza box – to be installed on roof tops, on the sides of buildings, within yards of each other, not miles.</a:t>
            </a:r>
            <a:endParaRPr lang="en-US" sz="1200" dirty="0" smtClean="0"/>
          </a:p>
          <a:p>
            <a:pPr marL="628650" lvl="1" indent="-171450">
              <a:buFont typeface="Arial" panose="020B0604020202020204" pitchFamily="34" charset="0"/>
              <a:buChar char="•"/>
            </a:pPr>
            <a:r>
              <a:rPr lang="en-US" sz="1200" dirty="0" smtClean="0"/>
              <a:t>This densification will accommodate more data consumption – stream HD media – by more people.</a:t>
            </a:r>
          </a:p>
          <a:p>
            <a:pPr lvl="0"/>
            <a:endParaRPr lang="en-US" sz="1200" baseline="0" dirty="0" smtClean="0"/>
          </a:p>
          <a:p>
            <a:pPr lvl="0"/>
            <a:r>
              <a:rPr lang="en-US" sz="1200" baseline="0" dirty="0" smtClean="0"/>
              <a:t>To finance the 5G buildout, companies will push to add new customers or to retain existing customers.  </a:t>
            </a:r>
            <a:r>
              <a:rPr lang="en-US" dirty="0" smtClean="0"/>
              <a:t>And the companies will seek to squeeze “efficiencies” from variable costs</a:t>
            </a:r>
            <a:r>
              <a:rPr lang="en-US" baseline="0" dirty="0" smtClean="0"/>
              <a:t> -- the workforce.</a:t>
            </a:r>
            <a:endParaRPr lang="en-US" b="1" dirty="0" smtClean="0"/>
          </a:p>
          <a:p>
            <a:pPr lvl="1"/>
            <a:endParaRPr lang="en-US" b="1" dirty="0" smtClean="0"/>
          </a:p>
          <a:p>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5</a:t>
            </a:fld>
            <a:endParaRPr lang="en-US"/>
          </a:p>
        </p:txBody>
      </p:sp>
    </p:spTree>
    <p:extLst>
      <p:ext uri="{BB962C8B-B14F-4D97-AF65-F5344CB8AC3E}">
        <p14:creationId xmlns:p14="http://schemas.microsoft.com/office/powerpoint/2010/main" val="165008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red line shows the growth in employment </a:t>
            </a:r>
            <a:r>
              <a:rPr lang="en-US" dirty="0" smtClean="0"/>
              <a:t>in the wireless </a:t>
            </a:r>
            <a:r>
              <a:rPr lang="en-US" dirty="0" smtClean="0"/>
              <a:t>industry.  The number of employees in wireless</a:t>
            </a:r>
            <a:r>
              <a:rPr lang="en-US" baseline="0" dirty="0" smtClean="0"/>
              <a:t> </a:t>
            </a:r>
            <a:r>
              <a:rPr lang="en-US" baseline="0" dirty="0" smtClean="0"/>
              <a:t>jumped from less than 3,000 in 1985 to almost 185,000 in 2000, peaking at 250,000 in 2010.   That growth can be attributed to the growth in the subscriber base, the build out of the network.  But over the last five years, that growth has leveled off. </a:t>
            </a:r>
          </a:p>
          <a:p>
            <a:endParaRPr lang="en-US" baseline="0" dirty="0" smtClean="0"/>
          </a:p>
          <a:p>
            <a:r>
              <a:rPr lang="en-US" baseline="0" dirty="0" smtClean="0"/>
              <a:t>But we know that there is a lot more work going on in the industry than what is shown by the red line.  What the line chart does not show is the increased reliance on contractors and third party vendors.  We know there is more work being done to support the wireless industry than is shown by this line chart.  We know </a:t>
            </a:r>
            <a:r>
              <a:rPr lang="en-US" baseline="0" dirty="0" smtClean="0"/>
              <a:t>that call center work is being outsourced, that corporate-owned retail stores are being replaced by authorized dealers, </a:t>
            </a:r>
            <a:r>
              <a:rPr lang="en-US" baseline="0" dirty="0" smtClean="0"/>
              <a:t>and </a:t>
            </a:r>
            <a:r>
              <a:rPr lang="en-US" baseline="0" dirty="0" smtClean="0"/>
              <a:t>that companies are using </a:t>
            </a:r>
            <a:r>
              <a:rPr lang="en-US" baseline="0" dirty="0" smtClean="0"/>
              <a:t>contractors  </a:t>
            </a:r>
            <a:r>
              <a:rPr lang="en-US" baseline="0" dirty="0" smtClean="0"/>
              <a:t>to do tech work.  </a:t>
            </a:r>
            <a:r>
              <a:rPr lang="en-US" baseline="0" dirty="0" smtClean="0"/>
              <a:t>The companies are not required to report the use of contractors, so it is difficult to put an exact number on the level of outsourcing.  But the big green egg on the chart indicates that outsourcing is a big phenomenon and we need to better document it and understand how and to what degree the companies are using </a:t>
            </a:r>
            <a:r>
              <a:rPr lang="en-US" baseline="0" dirty="0" smtClean="0"/>
              <a:t>outsourcers and contractors.</a:t>
            </a:r>
            <a:endParaRPr lang="en-US" baseline="0" dirty="0" smtClean="0"/>
          </a:p>
          <a:p>
            <a:r>
              <a:rPr lang="en-US" baseline="0" dirty="0" smtClean="0"/>
              <a:t> -- </a:t>
            </a:r>
          </a:p>
          <a:p>
            <a:endParaRPr lang="en-US" baseline="0" dirty="0" smtClean="0"/>
          </a:p>
        </p:txBody>
      </p:sp>
      <p:sp>
        <p:nvSpPr>
          <p:cNvPr id="4" name="Slide Number Placeholder 3"/>
          <p:cNvSpPr>
            <a:spLocks noGrp="1"/>
          </p:cNvSpPr>
          <p:nvPr>
            <p:ph type="sldNum" sz="quarter" idx="10"/>
          </p:nvPr>
        </p:nvSpPr>
        <p:spPr/>
        <p:txBody>
          <a:bodyPr/>
          <a:lstStyle/>
          <a:p>
            <a:fld id="{4166D004-BE4D-4F79-B14A-00A91D2CC32A}" type="slidenum">
              <a:rPr lang="en-US" smtClean="0"/>
              <a:t>6</a:t>
            </a:fld>
            <a:endParaRPr lang="en-US"/>
          </a:p>
        </p:txBody>
      </p:sp>
    </p:spTree>
    <p:extLst>
      <p:ext uri="{BB962C8B-B14F-4D97-AF65-F5344CB8AC3E}">
        <p14:creationId xmlns:p14="http://schemas.microsoft.com/office/powerpoint/2010/main" val="963709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look at subscribers</a:t>
            </a:r>
            <a:r>
              <a:rPr lang="en-US" baseline="0" dirty="0" smtClean="0"/>
              <a:t> – the market.  </a:t>
            </a:r>
            <a:r>
              <a:rPr lang="en-US" dirty="0" smtClean="0"/>
              <a:t>With </a:t>
            </a:r>
            <a:r>
              <a:rPr lang="en-US" dirty="0" smtClean="0"/>
              <a:t>about 143 million subscribers, Verizon Wireless leads the pack overall with 35.1% of the wireless</a:t>
            </a:r>
            <a:r>
              <a:rPr lang="en-US" baseline="0" dirty="0" smtClean="0"/>
              <a:t> market. AT&amp;T Mobility has 32.4% with 132 million subscribers, T-Mobile 16.6% with 67 million, and Sprint 14.4% with 58 million. </a:t>
            </a:r>
          </a:p>
          <a:p>
            <a:endParaRPr lang="en-US" baseline="0" dirty="0" smtClean="0"/>
          </a:p>
          <a:p>
            <a:r>
              <a:rPr lang="en-US" baseline="0" dirty="0" smtClean="0"/>
              <a:t>But as we have seen, the market is saturated.  So, to boost revenue the companies have developed three main strategies:  First, steal subscribers from one another; second, get current subscribers to add more services or devices to their accounts; and third, find a new pathway to the overall market.  </a:t>
            </a:r>
          </a:p>
          <a:p>
            <a:endParaRPr lang="en-US" baseline="0" dirty="0" smtClean="0"/>
          </a:p>
          <a:p>
            <a:r>
              <a:rPr lang="en-US" baseline="0" dirty="0" smtClean="0"/>
              <a:t>T-Mobile and Sprint are more limited in their options.  A partnership with another wireline carrier or cable company could help them develop new pathways, but for now, they are in hot pursuit of other </a:t>
            </a:r>
            <a:r>
              <a:rPr lang="en-US" baseline="0" dirty="0" smtClean="0"/>
              <a:t>carriers’ </a:t>
            </a:r>
            <a:r>
              <a:rPr lang="en-US" baseline="0" dirty="0" smtClean="0"/>
              <a:t>customers.  </a:t>
            </a:r>
            <a:r>
              <a:rPr lang="en-US" baseline="0" dirty="0" smtClean="0"/>
              <a:t>So you see T-Mobile and Sprint  advertisements that  promise </a:t>
            </a:r>
            <a:r>
              <a:rPr lang="en-US" baseline="0" dirty="0" smtClean="0"/>
              <a:t>to pay early termination fees</a:t>
            </a:r>
            <a:r>
              <a:rPr lang="en-US" baseline="0" dirty="0" smtClean="0"/>
              <a:t>, offer </a:t>
            </a:r>
            <a:r>
              <a:rPr lang="en-US" baseline="0" dirty="0" smtClean="0"/>
              <a:t>no-contract service options and </a:t>
            </a:r>
            <a:r>
              <a:rPr lang="en-US" baseline="0" dirty="0" smtClean="0"/>
              <a:t>offer unlimited </a:t>
            </a:r>
            <a:r>
              <a:rPr lang="en-US" baseline="0" dirty="0" smtClean="0"/>
              <a:t>data plans.  The strategy has been especially successful for T-Mobile.  It used to be number 4 in the market.  It is now number 3.</a:t>
            </a:r>
          </a:p>
          <a:p>
            <a:endParaRPr lang="en-US" baseline="0" dirty="0" smtClean="0"/>
          </a:p>
          <a:p>
            <a:r>
              <a:rPr lang="en-US" baseline="0" dirty="0" smtClean="0"/>
              <a:t>AT&amp;T and Verizon have followed  the strategy of creating a new pathway.  They are diversifying into content and video. </a:t>
            </a:r>
          </a:p>
          <a:p>
            <a:endParaRPr lang="en-US" baseline="0" dirty="0" smtClean="0"/>
          </a:p>
          <a:p>
            <a:r>
              <a:rPr lang="en-US" baseline="0" dirty="0" smtClean="0"/>
              <a:t>AT&amp;T bought DirecTV in 2015 and is trying to purchase Time Warner. The goal is to stream content to your mobile device. Already, DirecTV is offering a $35/month Internet TV package. </a:t>
            </a:r>
          </a:p>
          <a:p>
            <a:endParaRPr lang="en-US" baseline="0" dirty="0" smtClean="0"/>
          </a:p>
          <a:p>
            <a:r>
              <a:rPr lang="en-US" baseline="0" dirty="0" smtClean="0"/>
              <a:t>Verizon is taking another tack. It is trying to get a foothold in the digital advertising business. It bought AOL in 2015. It is trying to buy Yahoo! This year.   AOL, though much </a:t>
            </a:r>
            <a:r>
              <a:rPr lang="en-US" baseline="0" dirty="0" smtClean="0"/>
              <a:t>smaller than Facebook </a:t>
            </a:r>
            <a:r>
              <a:rPr lang="en-US" baseline="0" dirty="0" smtClean="0"/>
              <a:t>and </a:t>
            </a:r>
            <a:r>
              <a:rPr lang="en-US" baseline="0" dirty="0" smtClean="0"/>
              <a:t>Google, is another </a:t>
            </a:r>
            <a:r>
              <a:rPr lang="en-US" baseline="0" dirty="0" smtClean="0"/>
              <a:t>online </a:t>
            </a:r>
            <a:r>
              <a:rPr lang="en-US" baseline="0" dirty="0" smtClean="0"/>
              <a:t>advertising platform. </a:t>
            </a:r>
            <a:r>
              <a:rPr lang="en-US" baseline="0" dirty="0" smtClean="0"/>
              <a:t>Yahoo! gives Verizon access to 500 million accounts.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7</a:t>
            </a:fld>
            <a:endParaRPr lang="en-US"/>
          </a:p>
        </p:txBody>
      </p:sp>
    </p:spTree>
    <p:extLst>
      <p:ext uri="{BB962C8B-B14F-4D97-AF65-F5344CB8AC3E}">
        <p14:creationId xmlns:p14="http://schemas.microsoft.com/office/powerpoint/2010/main" val="1478882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metric that network</a:t>
            </a:r>
            <a:r>
              <a:rPr lang="en-US" baseline="0" dirty="0" smtClean="0"/>
              <a:t> companies use to measure their performance is ARPU – average revenue per user or unit.</a:t>
            </a:r>
          </a:p>
          <a:p>
            <a:endParaRPr lang="en-US" baseline="0" dirty="0" smtClean="0"/>
          </a:p>
          <a:p>
            <a:r>
              <a:rPr lang="en-US" dirty="0" smtClean="0"/>
              <a:t>Verizon has the highest revenue per user (ARPU) largely because of the quality of its network and the fact that it has very few prepaid customers. AT&amp;T has</a:t>
            </a:r>
            <a:r>
              <a:rPr lang="en-US" baseline="0" dirty="0" smtClean="0"/>
              <a:t> second highest ARPU. Again, it is the quality and density of its network but it has more prepaid customers than Verizon.   T-Mobile and Sprint have higher levels of pre-paid customers.</a:t>
            </a:r>
          </a:p>
          <a:p>
            <a:endParaRPr lang="en-US" baseline="0" dirty="0" smtClean="0"/>
          </a:p>
          <a:p>
            <a:r>
              <a:rPr lang="en-US" baseline="0" dirty="0" smtClean="0"/>
              <a:t>As you can see from the chart, ARPU has been declining at each of the carriers over time.  Verizon has held the steadiest, with only a 5% drop in ARPU between 2010 and 2016.  But the other three have seen declines ranging from 31% at AT&amp;T to 41% at Sprint.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This steady decline is happening despite rising</a:t>
            </a:r>
            <a:r>
              <a:rPr lang="en-US" sz="1200" b="0" i="0" kern="1200" baseline="0" dirty="0" smtClean="0">
                <a:solidFill>
                  <a:schemeClr val="tx1"/>
                </a:solidFill>
                <a:effectLst/>
                <a:latin typeface="+mn-lt"/>
                <a:ea typeface="+mn-ea"/>
                <a:cs typeface="+mn-cs"/>
              </a:rPr>
              <a:t> consumption.  </a:t>
            </a:r>
            <a:r>
              <a:rPr lang="en-US" sz="1200" b="0" i="0" kern="1200" dirty="0" smtClean="0">
                <a:solidFill>
                  <a:schemeClr val="tx1"/>
                </a:solidFill>
                <a:effectLst/>
                <a:latin typeface="+mn-lt"/>
                <a:ea typeface="+mn-ea"/>
                <a:cs typeface="+mn-cs"/>
              </a:rPr>
              <a:t>According to Bank of America-Merrill Lynch, this is largely due to 1) the adoption of no-subsidy pricing (which now accounts for ~70% of industry subs) and 2) competition from T-Mobile and Sprint. These companies offer low-priced plans that eliminate charges for overage as well as domestic and international roaming.</a:t>
            </a:r>
            <a:endParaRPr lang="en-US" dirty="0" smtClean="0"/>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Bank of America Merrill</a:t>
            </a:r>
            <a:r>
              <a:rPr lang="en-US" sz="1200" b="0" i="0" kern="1200" baseline="0" dirty="0" smtClean="0">
                <a:solidFill>
                  <a:schemeClr val="tx1"/>
                </a:solidFill>
                <a:effectLst/>
                <a:latin typeface="+mn-lt"/>
                <a:ea typeface="+mn-ea"/>
                <a:cs typeface="+mn-cs"/>
              </a:rPr>
              <a:t> Lynch, the source of this chart, say </a:t>
            </a:r>
            <a:r>
              <a:rPr lang="en-US" sz="1200" b="0" i="0" kern="1200" dirty="0" smtClean="0">
                <a:solidFill>
                  <a:schemeClr val="tx1"/>
                </a:solidFill>
                <a:effectLst/>
                <a:latin typeface="+mn-lt"/>
                <a:ea typeface="+mn-ea"/>
                <a:cs typeface="+mn-cs"/>
              </a:rPr>
              <a:t>cable will add to this pressure.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So</a:t>
            </a:r>
            <a:r>
              <a:rPr lang="en-US" sz="1200" b="0" i="0" kern="1200" baseline="0" dirty="0" smtClean="0">
                <a:solidFill>
                  <a:schemeClr val="tx1"/>
                </a:solidFill>
                <a:effectLst/>
                <a:latin typeface="+mn-lt"/>
                <a:ea typeface="+mn-ea"/>
                <a:cs typeface="+mn-cs"/>
              </a:rPr>
              <a:t> the fierce price competition coupled with the threat of new entrants into the wireless market is putting increased pressure on companies to show a profit.  And so, we see them constantly implementing new sales programs to attract and retain customers and we see them looking for ways to cut labor costs.</a:t>
            </a:r>
            <a:endParaRPr lang="en-US" sz="1200" b="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166D004-BE4D-4F79-B14A-00A91D2CC32A}" type="slidenum">
              <a:rPr lang="en-US" smtClean="0"/>
              <a:t>8</a:t>
            </a:fld>
            <a:endParaRPr lang="en-US"/>
          </a:p>
        </p:txBody>
      </p:sp>
    </p:spTree>
    <p:extLst>
      <p:ext uri="{BB962C8B-B14F-4D97-AF65-F5344CB8AC3E}">
        <p14:creationId xmlns:p14="http://schemas.microsoft.com/office/powerpoint/2010/main" val="2446695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companies have three overall goals regarding subscribers:  First, maintain current customers to stabilize churn;  then, get new subscribers to boost profitability, and thirdly, increase the number of services and devices per account or per customer in order to boost ARPU and profitability.  </a:t>
            </a:r>
            <a:r>
              <a:rPr lang="en-US" dirty="0" smtClean="0"/>
              <a:t>This drive to attract and</a:t>
            </a:r>
            <a:r>
              <a:rPr lang="en-US" baseline="0" dirty="0" smtClean="0"/>
              <a:t> retain customers directly impacts our work.</a:t>
            </a:r>
          </a:p>
          <a:p>
            <a:endParaRPr lang="en-US" baseline="0" dirty="0" smtClean="0"/>
          </a:p>
          <a:p>
            <a:r>
              <a:rPr lang="en-US" baseline="0" dirty="0" smtClean="0"/>
              <a:t>The companies life blood is about customers.  Daily metrics are about who is adding or retaining subscribers and who is losing.  That is why those of us who work in retail and customer service are constantly pushing new promotions and being driven to up our metrics.  The company is constantly monitoring subscribers and sales and shifting sales incentives to push the newest shiny bauble.</a:t>
            </a:r>
          </a:p>
          <a:p>
            <a:endParaRPr lang="en-US" baseline="0" dirty="0" smtClean="0"/>
          </a:p>
          <a:p>
            <a:r>
              <a:rPr lang="en-US" baseline="0" dirty="0" smtClean="0"/>
              <a:t>What are some of the tactics you see in the stores or in the call centers?</a:t>
            </a:r>
          </a:p>
          <a:p>
            <a:r>
              <a:rPr lang="en-US" baseline="0" dirty="0" smtClean="0"/>
              <a:t>-- Bundling</a:t>
            </a:r>
          </a:p>
          <a:p>
            <a:r>
              <a:rPr lang="en-US" baseline="0" dirty="0" smtClean="0"/>
              <a:t>-- Early Termination Fee buyouts</a:t>
            </a:r>
          </a:p>
          <a:p>
            <a:r>
              <a:rPr lang="en-US" baseline="0" dirty="0" smtClean="0"/>
              <a:t>-- Free devices</a:t>
            </a:r>
          </a:p>
          <a:p>
            <a:r>
              <a:rPr lang="en-US" baseline="0" dirty="0" smtClean="0"/>
              <a:t>-- No service contracts; Equipment Installation Plans</a:t>
            </a:r>
          </a:p>
          <a:p>
            <a:r>
              <a:rPr lang="en-US" baseline="0" dirty="0" smtClean="0"/>
              <a:t>-- Aggressive retention programs (to hold on to customers)</a:t>
            </a:r>
            <a:endParaRPr lang="en-US" dirty="0"/>
          </a:p>
        </p:txBody>
      </p:sp>
      <p:sp>
        <p:nvSpPr>
          <p:cNvPr id="4" name="Slide Number Placeholder 3"/>
          <p:cNvSpPr>
            <a:spLocks noGrp="1"/>
          </p:cNvSpPr>
          <p:nvPr>
            <p:ph type="sldNum" sz="quarter" idx="10"/>
          </p:nvPr>
        </p:nvSpPr>
        <p:spPr/>
        <p:txBody>
          <a:bodyPr/>
          <a:lstStyle/>
          <a:p>
            <a:fld id="{4166D004-BE4D-4F79-B14A-00A91D2CC32A}" type="slidenum">
              <a:rPr lang="en-US" smtClean="0"/>
              <a:t>9</a:t>
            </a:fld>
            <a:endParaRPr lang="en-US"/>
          </a:p>
        </p:txBody>
      </p:sp>
    </p:spTree>
    <p:extLst>
      <p:ext uri="{BB962C8B-B14F-4D97-AF65-F5344CB8AC3E}">
        <p14:creationId xmlns:p14="http://schemas.microsoft.com/office/powerpoint/2010/main" val="2825709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5867400" cy="6858000"/>
            <a:chOff x="0" y="0"/>
            <a:chExt cx="3696" cy="4320"/>
          </a:xfrm>
        </p:grpSpPr>
        <p:sp>
          <p:nvSpPr>
            <p:cNvPr id="5123"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imes New Roman" pitchFamily="18" charset="0"/>
              </a:endParaRPr>
            </a:p>
          </p:txBody>
        </p:sp>
        <p:sp>
          <p:nvSpPr>
            <p:cNvPr id="5124"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imes New Roman" pitchFamily="18" charset="0"/>
              </a:endParaRPr>
            </a:p>
          </p:txBody>
        </p:sp>
      </p:grpSp>
      <p:grpSp>
        <p:nvGrpSpPr>
          <p:cNvPr id="5125" name="Group 5"/>
          <p:cNvGrpSpPr>
            <a:grpSpLocks/>
          </p:cNvGrpSpPr>
          <p:nvPr/>
        </p:nvGrpSpPr>
        <p:grpSpPr bwMode="auto">
          <a:xfrm>
            <a:off x="3632200" y="4889500"/>
            <a:ext cx="4876800" cy="319088"/>
            <a:chOff x="2288" y="3080"/>
            <a:chExt cx="3072" cy="201"/>
          </a:xfrm>
          <a:solidFill>
            <a:srgbClr val="CC0000"/>
          </a:solidFill>
        </p:grpSpPr>
        <p:sp>
          <p:nvSpPr>
            <p:cNvPr id="5126" name="AutoShape 6"/>
            <p:cNvSpPr>
              <a:spLocks noChangeArrowheads="1"/>
            </p:cNvSpPr>
            <p:nvPr/>
          </p:nvSpPr>
          <p:spPr bwMode="auto">
            <a:xfrm flipH="1">
              <a:off x="2288" y="3080"/>
              <a:ext cx="3072" cy="200"/>
            </a:xfrm>
            <a:prstGeom prst="roundRect">
              <a:avLst>
                <a:gd name="adj" fmla="val 0"/>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C00000"/>
                </a:solidFill>
              </a:endParaRPr>
            </a:p>
          </p:txBody>
        </p:sp>
        <p:sp>
          <p:nvSpPr>
            <p:cNvPr id="5127" name="AutoShape 7"/>
            <p:cNvSpPr>
              <a:spLocks noChangeArrowheads="1"/>
            </p:cNvSpPr>
            <p:nvPr/>
          </p:nvSpPr>
          <p:spPr bwMode="auto">
            <a:xfrm>
              <a:off x="5196" y="3080"/>
              <a:ext cx="164" cy="201"/>
            </a:xfrm>
            <a:prstGeom prst="flowChartDelay">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endParaRPr lang="en-US">
                <a:solidFill>
                  <a:srgbClr val="C00000"/>
                </a:solidFill>
              </a:endParaRPr>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accent1">
                    <a:lumMod val="50000"/>
                  </a:schemeClr>
                </a:solidFill>
              </a:defRPr>
            </a:lvl1pPr>
          </a:lstStyle>
          <a:p>
            <a:pPr lvl="0"/>
            <a:r>
              <a:rPr lang="en-US" noProof="0" dirty="0" smtClean="0"/>
              <a:t>Click to edit Master subtitle style</a:t>
            </a:r>
          </a:p>
        </p:txBody>
      </p:sp>
      <p:sp>
        <p:nvSpPr>
          <p:cNvPr id="5129" name="Rectangle 9"/>
          <p:cNvSpPr>
            <a:spLocks noGrp="1" noChangeArrowheads="1"/>
          </p:cNvSpPr>
          <p:nvPr>
            <p:ph type="dt" sz="quarter" idx="2"/>
          </p:nvPr>
        </p:nvSpPr>
        <p:spPr/>
        <p:txBody>
          <a:bodyPr/>
          <a:lstStyle>
            <a:lvl1pPr>
              <a:defRPr>
                <a:solidFill>
                  <a:schemeClr val="bg1"/>
                </a:solidFill>
              </a:defRPr>
            </a:lvl1pPr>
          </a:lstStyle>
          <a:p>
            <a:fld id="{7C6B8F0D-4274-46BA-BF55-B5C65DF67AB6}" type="datetime1">
              <a:rPr lang="en-US" smtClean="0"/>
              <a:t>12/8/2016</a:t>
            </a:fld>
            <a:endParaRPr lang="en-US"/>
          </a:p>
        </p:txBody>
      </p:sp>
      <p:sp>
        <p:nvSpPr>
          <p:cNvPr id="5130" name="Rectangle 10"/>
          <p:cNvSpPr>
            <a:spLocks noGrp="1" noChangeArrowheads="1"/>
          </p:cNvSpPr>
          <p:nvPr>
            <p:ph type="ftr" sz="quarter" idx="3"/>
          </p:nvPr>
        </p:nvSpPr>
        <p:spPr/>
        <p:txBody>
          <a:bodyPr/>
          <a:lstStyle>
            <a:lvl1pPr algn="r">
              <a:defRPr/>
            </a:lvl1pPr>
          </a:lstStyle>
          <a:p>
            <a:endParaRPr lang="en-US"/>
          </a:p>
        </p:txBody>
      </p:sp>
      <p:sp>
        <p:nvSpPr>
          <p:cNvPr id="5131" name="Rectangle 11"/>
          <p:cNvSpPr>
            <a:spLocks noGrp="1" noChangeArrowheads="1"/>
          </p:cNvSpPr>
          <p:nvPr>
            <p:ph type="sldNum" sz="quarter" idx="4"/>
          </p:nvPr>
        </p:nvSpPr>
        <p:spPr>
          <a:xfrm>
            <a:off x="76200" y="6248400"/>
            <a:ext cx="587375" cy="488950"/>
          </a:xfrm>
        </p:spPr>
        <p:txBody>
          <a:bodyPr anchorCtr="0"/>
          <a:lstStyle>
            <a:lvl1pPr>
              <a:defRPr/>
            </a:lvl1pPr>
          </a:lstStyle>
          <a:p>
            <a:fld id="{F1DE925C-3FA6-43C8-98CD-01ECEA4AB2A6}" type="slidenum">
              <a:rPr lang="en-US" smtClean="0"/>
              <a:t>‹#›</a:t>
            </a:fld>
            <a:endParaRPr lang="en-US"/>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rgbClr val="0070C0"/>
                </a:solidFill>
              </a:defRPr>
            </a:lvl1pPr>
          </a:lstStyle>
          <a:p>
            <a:pPr lvl="0"/>
            <a:r>
              <a:rPr lang="en-US" noProof="0" dirty="0" smtClean="0"/>
              <a:t>Click to edit Master 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F8304F4-0406-4080-B3CE-505D3F14F35A}" type="datetime1">
              <a:rPr lang="en-US" smtClean="0"/>
              <a:t>12/8/2016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583675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5D18F36-073A-4E77-A9EA-A945EE86DC1D}" type="datetime1">
              <a:rPr lang="en-US" smtClean="0"/>
              <a:t>12/8/2016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4228877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smtClean="0"/>
              <a:t>Click to edit Master title style</a:t>
            </a:r>
          </a:p>
        </p:txBody>
      </p:sp>
      <p:sp>
        <p:nvSpPr>
          <p:cNvPr id="7475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smtClean="0"/>
              <a:t>Click to edit Master subtitle style</a:t>
            </a:r>
          </a:p>
        </p:txBody>
      </p:sp>
      <p:sp>
        <p:nvSpPr>
          <p:cNvPr id="74756" name="Rectangle 4"/>
          <p:cNvSpPr>
            <a:spLocks noGrp="1" noChangeArrowheads="1"/>
          </p:cNvSpPr>
          <p:nvPr>
            <p:ph type="dt" sz="half" idx="2"/>
          </p:nvPr>
        </p:nvSpPr>
        <p:spPr/>
        <p:txBody>
          <a:bodyPr/>
          <a:lstStyle>
            <a:lvl1pPr>
              <a:defRPr/>
            </a:lvl1pPr>
          </a:lstStyle>
          <a:p>
            <a:fld id="{E4B53809-E9EF-4003-81BE-5AA3BBA29754}" type="datetime1">
              <a:rPr lang="en-US" altLang="en-US" smtClean="0"/>
              <a:t>12/8/2016</a:t>
            </a:fld>
            <a:endParaRPr lang="en-US" altLang="en-US"/>
          </a:p>
        </p:txBody>
      </p:sp>
      <p:sp>
        <p:nvSpPr>
          <p:cNvPr id="74757"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74758" name="Rectangle 6"/>
          <p:cNvSpPr>
            <a:spLocks noGrp="1" noChangeArrowheads="1"/>
          </p:cNvSpPr>
          <p:nvPr>
            <p:ph type="sldNum" sz="quarter" idx="4"/>
          </p:nvPr>
        </p:nvSpPr>
        <p:spPr/>
        <p:txBody>
          <a:bodyPr/>
          <a:lstStyle>
            <a:lvl1pPr>
              <a:defRPr/>
            </a:lvl1pPr>
          </a:lstStyle>
          <a:p>
            <a:fld id="{EFABA4B8-F204-4E39-B5FE-C5364FF69DDE}" type="slidenum">
              <a:rPr lang="en-US" altLang="en-US"/>
              <a:pPr/>
              <a:t>‹#›</a:t>
            </a:fld>
            <a:endParaRPr lang="en-US" altLang="en-US"/>
          </a:p>
        </p:txBody>
      </p:sp>
      <p:sp>
        <p:nvSpPr>
          <p:cNvPr id="74759"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760"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034C91A-8B7D-4D20-BC08-4EFF08A4DE4B}" type="datetime1">
              <a:rPr lang="en-US" altLang="en-US" smtClean="0"/>
              <a:t>12/8/2016</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1B1B457-2FA5-45B2-85BA-F01648C0AA8F}" type="slidenum">
              <a:rPr lang="en-US" altLang="en-US"/>
              <a:pPr/>
              <a:t>‹#›</a:t>
            </a:fld>
            <a:endParaRPr lang="en-US" altLang="en-US"/>
          </a:p>
        </p:txBody>
      </p:sp>
    </p:spTree>
    <p:extLst>
      <p:ext uri="{BB962C8B-B14F-4D97-AF65-F5344CB8AC3E}">
        <p14:creationId xmlns:p14="http://schemas.microsoft.com/office/powerpoint/2010/main" val="4143275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ED0C420-C057-4914-9D4F-69F29938FFF2}" type="datetime1">
              <a:rPr lang="en-US" altLang="en-US" smtClean="0"/>
              <a:t>12/8/2016</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B35C6F9-C6CF-48A1-9851-4CC1DD73CA84}" type="slidenum">
              <a:rPr lang="en-US" altLang="en-US"/>
              <a:pPr/>
              <a:t>‹#›</a:t>
            </a:fld>
            <a:endParaRPr lang="en-US" altLang="en-US"/>
          </a:p>
        </p:txBody>
      </p:sp>
    </p:spTree>
    <p:extLst>
      <p:ext uri="{BB962C8B-B14F-4D97-AF65-F5344CB8AC3E}">
        <p14:creationId xmlns:p14="http://schemas.microsoft.com/office/powerpoint/2010/main" val="3292480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D7D322C0-2010-4855-976A-FDD5A0E88274}" type="datetime1">
              <a:rPr lang="en-US" altLang="en-US" smtClean="0"/>
              <a:t>12/8/2016</a:t>
            </a:fld>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CC4695B-BFF3-49A6-B1AB-AE308F963D1E}" type="slidenum">
              <a:rPr lang="en-US" altLang="en-US"/>
              <a:pPr/>
              <a:t>‹#›</a:t>
            </a:fld>
            <a:endParaRPr lang="en-US" altLang="en-US"/>
          </a:p>
        </p:txBody>
      </p:sp>
    </p:spTree>
    <p:extLst>
      <p:ext uri="{BB962C8B-B14F-4D97-AF65-F5344CB8AC3E}">
        <p14:creationId xmlns:p14="http://schemas.microsoft.com/office/powerpoint/2010/main" val="3941067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43C0D9FC-5BF1-439D-AEA9-54C437ADAD4B}" type="datetime1">
              <a:rPr lang="en-US" altLang="en-US" smtClean="0"/>
              <a:t>12/8/2016</a:t>
            </a:fld>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FB957B76-0DAC-4EA9-A111-17EF6AB175B9}" type="slidenum">
              <a:rPr lang="en-US" altLang="en-US"/>
              <a:pPr/>
              <a:t>‹#›</a:t>
            </a:fld>
            <a:endParaRPr lang="en-US" altLang="en-US"/>
          </a:p>
        </p:txBody>
      </p:sp>
    </p:spTree>
    <p:extLst>
      <p:ext uri="{BB962C8B-B14F-4D97-AF65-F5344CB8AC3E}">
        <p14:creationId xmlns:p14="http://schemas.microsoft.com/office/powerpoint/2010/main" val="33573807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645FB0C0-9C0D-46FF-B162-3458589D8E9E}" type="datetime1">
              <a:rPr lang="en-US" altLang="en-US" smtClean="0"/>
              <a:t>12/8/2016</a:t>
            </a:fld>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69848A7D-1D16-43BB-ABD8-8B9011F88117}" type="slidenum">
              <a:rPr lang="en-US" altLang="en-US"/>
              <a:pPr/>
              <a:t>‹#›</a:t>
            </a:fld>
            <a:endParaRPr lang="en-US" altLang="en-US"/>
          </a:p>
        </p:txBody>
      </p:sp>
    </p:spTree>
    <p:extLst>
      <p:ext uri="{BB962C8B-B14F-4D97-AF65-F5344CB8AC3E}">
        <p14:creationId xmlns:p14="http://schemas.microsoft.com/office/powerpoint/2010/main" val="2748234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94AA746-F66F-4F7F-AA11-E4CDF51C35F8}" type="datetime1">
              <a:rPr lang="en-US" altLang="en-US" smtClean="0"/>
              <a:t>12/8/2016</a:t>
            </a:fld>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E8F85C0D-2373-40D4-9002-2C6345A8EEF6}" type="slidenum">
              <a:rPr lang="en-US" altLang="en-US"/>
              <a:pPr/>
              <a:t>‹#›</a:t>
            </a:fld>
            <a:endParaRPr lang="en-US" altLang="en-US"/>
          </a:p>
        </p:txBody>
      </p:sp>
    </p:spTree>
    <p:extLst>
      <p:ext uri="{BB962C8B-B14F-4D97-AF65-F5344CB8AC3E}">
        <p14:creationId xmlns:p14="http://schemas.microsoft.com/office/powerpoint/2010/main" val="10703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98BD326-EEF0-4EC1-B409-D3553F9E9109}" type="datetime1">
              <a:rPr lang="en-US" altLang="en-US" smtClean="0"/>
              <a:t>12/8/2016</a:t>
            </a:fld>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52B2CFE-AF4F-4C04-B4A9-03A7ACD40A4F}" type="slidenum">
              <a:rPr lang="en-US" altLang="en-US"/>
              <a:pPr/>
              <a:t>‹#›</a:t>
            </a:fld>
            <a:endParaRPr lang="en-US" altLang="en-US"/>
          </a:p>
        </p:txBody>
      </p:sp>
    </p:spTree>
    <p:extLst>
      <p:ext uri="{BB962C8B-B14F-4D97-AF65-F5344CB8AC3E}">
        <p14:creationId xmlns:p14="http://schemas.microsoft.com/office/powerpoint/2010/main" val="1560512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lumOff val="2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F51FA51E-03CE-43C8-9D96-1E02CED765DC}" type="datetime1">
              <a:rPr lang="en-US" smtClean="0"/>
              <a:t>12/8/2016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56586846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C0453B9-C2C7-4DB3-B5D9-A565B1D17685}" type="datetime1">
              <a:rPr lang="en-US" altLang="en-US" smtClean="0"/>
              <a:t>12/8/2016</a:t>
            </a:fld>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3703454-7B75-4F2D-8975-76030F4DAF6F}" type="slidenum">
              <a:rPr lang="en-US" altLang="en-US"/>
              <a:pPr/>
              <a:t>‹#›</a:t>
            </a:fld>
            <a:endParaRPr lang="en-US" altLang="en-US"/>
          </a:p>
        </p:txBody>
      </p:sp>
    </p:spTree>
    <p:extLst>
      <p:ext uri="{BB962C8B-B14F-4D97-AF65-F5344CB8AC3E}">
        <p14:creationId xmlns:p14="http://schemas.microsoft.com/office/powerpoint/2010/main" val="35836936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0EF9CAF-044E-4DBB-80D2-B899E598E0F4}" type="datetime1">
              <a:rPr lang="en-US" altLang="en-US" smtClean="0"/>
              <a:t>12/8/2016</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96B43CB-2B67-4C9F-ABFA-939FFCA1621A}" type="slidenum">
              <a:rPr lang="en-US" altLang="en-US"/>
              <a:pPr/>
              <a:t>‹#›</a:t>
            </a:fld>
            <a:endParaRPr lang="en-US" altLang="en-US"/>
          </a:p>
        </p:txBody>
      </p:sp>
    </p:spTree>
    <p:extLst>
      <p:ext uri="{BB962C8B-B14F-4D97-AF65-F5344CB8AC3E}">
        <p14:creationId xmlns:p14="http://schemas.microsoft.com/office/powerpoint/2010/main" val="33821269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BFB9912-3785-40A9-93E4-583EE39BD7F5}" type="datetime1">
              <a:rPr lang="en-US" altLang="en-US" smtClean="0"/>
              <a:t>12/8/2016</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51E8BB4-9B00-4C99-A77A-823F58BAE08D}" type="slidenum">
              <a:rPr lang="en-US" altLang="en-US"/>
              <a:pPr/>
              <a:t>‹#›</a:t>
            </a:fld>
            <a:endParaRPr lang="en-US" altLang="en-US"/>
          </a:p>
        </p:txBody>
      </p:sp>
    </p:spTree>
    <p:extLst>
      <p:ext uri="{BB962C8B-B14F-4D97-AF65-F5344CB8AC3E}">
        <p14:creationId xmlns:p14="http://schemas.microsoft.com/office/powerpoint/2010/main" val="3212834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E23E96A-F64F-4120-A06C-B10EF59CEDB3}" type="datetime1">
              <a:rPr lang="en-US" smtClean="0"/>
              <a:t>12/8/2016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156168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4">
                    <a:lumMod val="75000"/>
                    <a:lumOff val="25000"/>
                  </a:schemeClr>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838200" y="2362200"/>
            <a:ext cx="3770313" cy="3724275"/>
          </a:xfrm>
        </p:spPr>
        <p:txBody>
          <a:bodyPr/>
          <a:lstStyle>
            <a:lvl1pPr>
              <a:defRPr sz="2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7829238-93D0-4BA7-8636-884BFB303E4E}" type="datetime1">
              <a:rPr lang="en-US" smtClean="0"/>
              <a:t>12/8/2016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3418740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62B06005-08D0-4669-B645-88A96188E261}" type="datetime1">
              <a:rPr lang="en-US" smtClean="0"/>
              <a:t>12/8/2016</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358691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fld id="{F2673B65-6A64-4762-9CB8-191075CE4464}" type="datetime1">
              <a:rPr lang="en-US" smtClean="0"/>
              <a:t>12/8/2016</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22434462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0000">
            <a:alpha val="20000"/>
          </a:srgb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7509CC4-DDA4-458C-AE09-425BD5E5B201}" type="datetime1">
              <a:rPr lang="en-US" smtClean="0"/>
              <a:t>12/8/2016</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346943855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4ABA0D3-D17B-48D5-9022-70868682EF66}" type="datetime1">
              <a:rPr lang="en-US" smtClean="0"/>
              <a:t>12/8/2016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1796091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CB9E6D8-CACE-466A-B6CE-37E93955F18C}" type="datetime1">
              <a:rPr lang="en-US" smtClean="0"/>
              <a:t>12/8/2016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DE925C-3FA6-43C8-98CD-01ECEA4AB2A6}" type="slidenum">
              <a:rPr lang="en-US" smtClean="0"/>
              <a:t>‹#›</a:t>
            </a:fld>
            <a:endParaRPr lang="en-US"/>
          </a:p>
        </p:txBody>
      </p:sp>
    </p:spTree>
    <p:extLst>
      <p:ext uri="{BB962C8B-B14F-4D97-AF65-F5344CB8AC3E}">
        <p14:creationId xmlns:p14="http://schemas.microsoft.com/office/powerpoint/2010/main" val="2476787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7620000" cy="6858000"/>
            <a:chOff x="0" y="0"/>
            <a:chExt cx="4800" cy="4320"/>
          </a:xfrm>
        </p:grpSpPr>
        <p:grpSp>
          <p:nvGrpSpPr>
            <p:cNvPr id="4099" name="Group 3"/>
            <p:cNvGrpSpPr>
              <a:grpSpLocks/>
            </p:cNvGrpSpPr>
            <p:nvPr userDrawn="1"/>
          </p:nvGrpSpPr>
          <p:grpSpPr bwMode="auto">
            <a:xfrm>
              <a:off x="0" y="0"/>
              <a:ext cx="2016" cy="4320"/>
              <a:chOff x="0" y="0"/>
              <a:chExt cx="2016" cy="4320"/>
            </a:xfrm>
          </p:grpSpPr>
          <p:sp>
            <p:nvSpPr>
              <p:cNvPr id="4100"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C00000"/>
                  </a:solidFill>
                </a:endParaRPr>
              </a:p>
            </p:txBody>
          </p:sp>
          <p:sp>
            <p:nvSpPr>
              <p:cNvPr id="4101"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solidFill>
                    <a:srgbClr val="C00000"/>
                  </a:solidFill>
                </a:endParaRPr>
              </a:p>
            </p:txBody>
          </p:sp>
        </p:grpSp>
        <p:grpSp>
          <p:nvGrpSpPr>
            <p:cNvPr id="4102" name="Group 6"/>
            <p:cNvGrpSpPr>
              <a:grpSpLocks/>
            </p:cNvGrpSpPr>
            <p:nvPr/>
          </p:nvGrpSpPr>
          <p:grpSpPr bwMode="auto">
            <a:xfrm>
              <a:off x="144" y="1248"/>
              <a:ext cx="4656" cy="201"/>
              <a:chOff x="144" y="1248"/>
              <a:chExt cx="4656" cy="201"/>
            </a:xfrm>
          </p:grpSpPr>
          <p:sp>
            <p:nvSpPr>
              <p:cNvPr id="4103" name="AutoShape 7"/>
              <p:cNvSpPr>
                <a:spLocks noChangeArrowheads="1"/>
              </p:cNvSpPr>
              <p:nvPr/>
            </p:nvSpPr>
            <p:spPr bwMode="auto">
              <a:xfrm>
                <a:off x="384" y="1248"/>
                <a:ext cx="4416" cy="200"/>
              </a:xfrm>
              <a:prstGeom prst="roundRect">
                <a:avLst>
                  <a:gd name="adj" fmla="val 0"/>
                </a:avLst>
              </a:prstGeom>
              <a:solidFill>
                <a:srgbClr val="CC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C00000"/>
                  </a:solidFill>
                </a:endParaRPr>
              </a:p>
            </p:txBody>
          </p:sp>
          <p:sp>
            <p:nvSpPr>
              <p:cNvPr id="4104" name="AutoShape 8"/>
              <p:cNvSpPr>
                <a:spLocks noChangeArrowheads="1"/>
              </p:cNvSpPr>
              <p:nvPr/>
            </p:nvSpPr>
            <p:spPr bwMode="auto">
              <a:xfrm flipH="1">
                <a:off x="144" y="1248"/>
                <a:ext cx="248" cy="201"/>
              </a:xfrm>
              <a:prstGeom prst="flowChartDelay">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C00000"/>
                  </a:solidFill>
                </a:endParaRPr>
              </a:p>
            </p:txBody>
          </p:sp>
        </p:grpSp>
      </p:grpSp>
      <p:sp>
        <p:nvSpPr>
          <p:cNvPr id="4105"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6"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fld id="{0C6F548C-5CC3-4851-BE97-AE7D4EDD261D}" type="datetime1">
              <a:rPr lang="en-US" smtClean="0"/>
              <a:t>12/8/2016</a:t>
            </a:fld>
            <a:endParaRPr 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F1DE925C-3FA6-43C8-98CD-01ECEA4AB2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3600" b="1">
          <a:solidFill>
            <a:schemeClr val="tx2"/>
          </a:solidFill>
          <a:latin typeface="+mj-lt"/>
          <a:ea typeface="+mj-ea"/>
          <a:cs typeface="+mj-cs"/>
        </a:defRPr>
      </a:lvl1pPr>
      <a:lvl2pPr algn="l" rtl="0" eaLnBrk="1" fontAlgn="base" hangingPunct="1">
        <a:lnSpc>
          <a:spcPct val="90000"/>
        </a:lnSpc>
        <a:spcBef>
          <a:spcPct val="0"/>
        </a:spcBef>
        <a:spcAft>
          <a:spcPct val="0"/>
        </a:spcAft>
        <a:defRPr sz="3600" b="1">
          <a:solidFill>
            <a:schemeClr val="tx2"/>
          </a:solidFill>
          <a:latin typeface="Arial" charset="0"/>
        </a:defRPr>
      </a:lvl2pPr>
      <a:lvl3pPr algn="l" rtl="0" eaLnBrk="1" fontAlgn="base" hangingPunct="1">
        <a:lnSpc>
          <a:spcPct val="90000"/>
        </a:lnSpc>
        <a:spcBef>
          <a:spcPct val="0"/>
        </a:spcBef>
        <a:spcAft>
          <a:spcPct val="0"/>
        </a:spcAft>
        <a:defRPr sz="3600" b="1">
          <a:solidFill>
            <a:schemeClr val="tx2"/>
          </a:solidFill>
          <a:latin typeface="Arial" charset="0"/>
        </a:defRPr>
      </a:lvl3pPr>
      <a:lvl4pPr algn="l" rtl="0" eaLnBrk="1" fontAlgn="base" hangingPunct="1">
        <a:lnSpc>
          <a:spcPct val="90000"/>
        </a:lnSpc>
        <a:spcBef>
          <a:spcPct val="0"/>
        </a:spcBef>
        <a:spcAft>
          <a:spcPct val="0"/>
        </a:spcAft>
        <a:defRPr sz="3600" b="1">
          <a:solidFill>
            <a:schemeClr val="tx2"/>
          </a:solidFill>
          <a:latin typeface="Arial" charset="0"/>
        </a:defRPr>
      </a:lvl4pPr>
      <a:lvl5pPr algn="l" rtl="0" eaLnBrk="1" fontAlgn="base" hangingPunct="1">
        <a:lnSpc>
          <a:spcPct val="90000"/>
        </a:lnSpc>
        <a:spcBef>
          <a:spcPct val="0"/>
        </a:spcBef>
        <a:spcAft>
          <a:spcPct val="0"/>
        </a:spcAft>
        <a:defRPr sz="3600" b="1">
          <a:solidFill>
            <a:schemeClr val="tx2"/>
          </a:solidFill>
          <a:latin typeface="Arial" charset="0"/>
        </a:defRPr>
      </a:lvl5pPr>
      <a:lvl6pPr marL="457200" algn="l" rtl="0" eaLnBrk="1" fontAlgn="base" hangingPunct="1">
        <a:lnSpc>
          <a:spcPct val="90000"/>
        </a:lnSpc>
        <a:spcBef>
          <a:spcPct val="0"/>
        </a:spcBef>
        <a:spcAft>
          <a:spcPct val="0"/>
        </a:spcAft>
        <a:defRPr sz="3600" b="1">
          <a:solidFill>
            <a:schemeClr val="tx2"/>
          </a:solidFill>
          <a:latin typeface="Arial" charset="0"/>
        </a:defRPr>
      </a:lvl6pPr>
      <a:lvl7pPr marL="914400" algn="l" rtl="0" eaLnBrk="1" fontAlgn="base" hangingPunct="1">
        <a:lnSpc>
          <a:spcPct val="90000"/>
        </a:lnSpc>
        <a:spcBef>
          <a:spcPct val="0"/>
        </a:spcBef>
        <a:spcAft>
          <a:spcPct val="0"/>
        </a:spcAft>
        <a:defRPr sz="3600" b="1">
          <a:solidFill>
            <a:schemeClr val="tx2"/>
          </a:solidFill>
          <a:latin typeface="Arial" charset="0"/>
        </a:defRPr>
      </a:lvl7pPr>
      <a:lvl8pPr marL="1371600" algn="l" rtl="0" eaLnBrk="1" fontAlgn="base" hangingPunct="1">
        <a:lnSpc>
          <a:spcPct val="90000"/>
        </a:lnSpc>
        <a:spcBef>
          <a:spcPct val="0"/>
        </a:spcBef>
        <a:spcAft>
          <a:spcPct val="0"/>
        </a:spcAft>
        <a:defRPr sz="3600" b="1">
          <a:solidFill>
            <a:schemeClr val="tx2"/>
          </a:solidFill>
          <a:latin typeface="Arial" charset="0"/>
        </a:defRPr>
      </a:lvl8pPr>
      <a:lvl9pPr marL="1828800" algn="l" rtl="0" eaLnBrk="1" fontAlgn="base" hangingPunct="1">
        <a:lnSpc>
          <a:spcPct val="90000"/>
        </a:lnSpc>
        <a:spcBef>
          <a:spcPct val="0"/>
        </a:spcBef>
        <a:spcAft>
          <a:spcPct val="0"/>
        </a:spcAft>
        <a:defRPr sz="36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75000"/>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1" fontAlgn="base" hangingPunct="1">
        <a:spcBef>
          <a:spcPct val="20000"/>
        </a:spcBef>
        <a:spcAft>
          <a:spcPct val="0"/>
        </a:spcAft>
        <a:buClr>
          <a:schemeClr val="tx1"/>
        </a:buClr>
        <a:buSzPct val="80000"/>
        <a:buChar char="–"/>
        <a:defRPr>
          <a:solidFill>
            <a:schemeClr val="tx1"/>
          </a:solidFill>
          <a:latin typeface="+mn-lt"/>
        </a:defRPr>
      </a:lvl4pPr>
      <a:lvl5pPr marL="20574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73731"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3732"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fld id="{6DE76A74-0785-4B83-93FA-52B600F88EAE}" type="datetime1">
              <a:rPr lang="en-US" altLang="en-US" smtClean="0"/>
              <a:t>12/8/2016</a:t>
            </a:fld>
            <a:endParaRPr lang="en-US" altLang="en-US"/>
          </a:p>
        </p:txBody>
      </p:sp>
      <p:sp>
        <p:nvSpPr>
          <p:cNvPr id="7373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endParaRPr lang="en-US" altLang="en-US"/>
          </a:p>
        </p:txBody>
      </p:sp>
      <p:sp>
        <p:nvSpPr>
          <p:cNvPr id="73734"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mj-lt"/>
              </a:defRPr>
            </a:lvl1pPr>
          </a:lstStyle>
          <a:p>
            <a:fld id="{58EAFD0C-6791-4CED-878A-FBCFF7EB042A}" type="slidenum">
              <a:rPr lang="en-US" altLang="en-US"/>
              <a:pPr/>
              <a:t>‹#›</a:t>
            </a:fld>
            <a:endParaRPr lang="en-US" altLang="en-US"/>
          </a:p>
        </p:txBody>
      </p:sp>
      <p:sp>
        <p:nvSpPr>
          <p:cNvPr id="73735"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73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4200">
          <a:solidFill>
            <a:schemeClr val="tx2"/>
          </a:solidFill>
          <a:latin typeface="+mj-lt"/>
          <a:ea typeface="+mj-ea"/>
          <a:cs typeface="+mj-cs"/>
        </a:defRPr>
      </a:lvl1pPr>
      <a:lvl2pPr algn="l" rtl="0" eaLnBrk="1" fontAlgn="base" hangingPunct="1">
        <a:spcBef>
          <a:spcPct val="0"/>
        </a:spcBef>
        <a:spcAft>
          <a:spcPct val="0"/>
        </a:spcAft>
        <a:defRPr sz="4200">
          <a:solidFill>
            <a:schemeClr val="tx2"/>
          </a:solidFill>
          <a:latin typeface="Garamond" pitchFamily="18" charset="0"/>
        </a:defRPr>
      </a:lvl2pPr>
      <a:lvl3pPr algn="l" rtl="0" eaLnBrk="1" fontAlgn="base" hangingPunct="1">
        <a:spcBef>
          <a:spcPct val="0"/>
        </a:spcBef>
        <a:spcAft>
          <a:spcPct val="0"/>
        </a:spcAft>
        <a:defRPr sz="4200">
          <a:solidFill>
            <a:schemeClr val="tx2"/>
          </a:solidFill>
          <a:latin typeface="Garamond" pitchFamily="18" charset="0"/>
        </a:defRPr>
      </a:lvl3pPr>
      <a:lvl4pPr algn="l" rtl="0" eaLnBrk="1" fontAlgn="base" hangingPunct="1">
        <a:spcBef>
          <a:spcPct val="0"/>
        </a:spcBef>
        <a:spcAft>
          <a:spcPct val="0"/>
        </a:spcAft>
        <a:defRPr sz="4200">
          <a:solidFill>
            <a:schemeClr val="tx2"/>
          </a:solidFill>
          <a:latin typeface="Garamond" pitchFamily="18" charset="0"/>
        </a:defRPr>
      </a:lvl4pPr>
      <a:lvl5pPr algn="l" rtl="0" eaLnBrk="1" fontAlgn="base" hangingPunct="1">
        <a:spcBef>
          <a:spcPct val="0"/>
        </a:spcBef>
        <a:spcAft>
          <a:spcPct val="0"/>
        </a:spcAft>
        <a:defRPr sz="4200">
          <a:solidFill>
            <a:schemeClr val="tx2"/>
          </a:solidFill>
          <a:latin typeface="Garamond" pitchFamily="18" charset="0"/>
        </a:defRPr>
      </a:lvl5pPr>
      <a:lvl6pPr marL="457200" algn="l" rtl="0" eaLnBrk="1" fontAlgn="base" hangingPunct="1">
        <a:spcBef>
          <a:spcPct val="0"/>
        </a:spcBef>
        <a:spcAft>
          <a:spcPct val="0"/>
        </a:spcAft>
        <a:defRPr sz="4200">
          <a:solidFill>
            <a:schemeClr val="tx2"/>
          </a:solidFill>
          <a:latin typeface="Garamond" pitchFamily="18" charset="0"/>
        </a:defRPr>
      </a:lvl6pPr>
      <a:lvl7pPr marL="914400" algn="l" rtl="0" eaLnBrk="1" fontAlgn="base" hangingPunct="1">
        <a:spcBef>
          <a:spcPct val="0"/>
        </a:spcBef>
        <a:spcAft>
          <a:spcPct val="0"/>
        </a:spcAft>
        <a:defRPr sz="4200">
          <a:solidFill>
            <a:schemeClr val="tx2"/>
          </a:solidFill>
          <a:latin typeface="Garamond" pitchFamily="18" charset="0"/>
        </a:defRPr>
      </a:lvl7pPr>
      <a:lvl8pPr marL="1371600" algn="l" rtl="0" eaLnBrk="1" fontAlgn="base" hangingPunct="1">
        <a:spcBef>
          <a:spcPct val="0"/>
        </a:spcBef>
        <a:spcAft>
          <a:spcPct val="0"/>
        </a:spcAft>
        <a:defRPr sz="4200">
          <a:solidFill>
            <a:schemeClr val="tx2"/>
          </a:solidFill>
          <a:latin typeface="Garamond" pitchFamily="18" charset="0"/>
        </a:defRPr>
      </a:lvl8pPr>
      <a:lvl9pPr marL="1828800" algn="l" rtl="0" eaLnBrk="1" fontAlgn="base" hangingPunct="1">
        <a:spcBef>
          <a:spcPct val="0"/>
        </a:spcBef>
        <a:spcAft>
          <a:spcPct val="0"/>
        </a:spcAft>
        <a:defRPr sz="42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1" fontAlgn="base" hangingPunct="1">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F1DE925C-3FA6-43C8-98CD-01ECEA4AB2A6}" type="slidenum">
              <a:rPr lang="en-US" smtClean="0"/>
              <a:t>1</a:t>
            </a:fld>
            <a:endParaRPr lang="en-US"/>
          </a:p>
        </p:txBody>
      </p:sp>
      <p:sp>
        <p:nvSpPr>
          <p:cNvPr id="2" name="Title 1"/>
          <p:cNvSpPr>
            <a:spLocks noGrp="1"/>
          </p:cNvSpPr>
          <p:nvPr>
            <p:ph type="ctrTitle" sz="quarter"/>
          </p:nvPr>
        </p:nvSpPr>
        <p:spPr>
          <a:xfrm>
            <a:off x="685800" y="990600"/>
            <a:ext cx="8458200" cy="1905000"/>
          </a:xfrm>
        </p:spPr>
        <p:txBody>
          <a:bodyPr>
            <a:normAutofit fontScale="90000"/>
          </a:bodyPr>
          <a:lstStyle/>
          <a:p>
            <a:r>
              <a:rPr lang="en-US" sz="4400" dirty="0" smtClean="0">
                <a:solidFill>
                  <a:srgbClr val="002060"/>
                </a:solidFill>
              </a:rPr>
              <a:t>Wireless Industry Overview: </a:t>
            </a:r>
            <a:r>
              <a:rPr lang="en-US" sz="4000" dirty="0" smtClean="0"/>
              <a:t/>
            </a:r>
            <a:br>
              <a:rPr lang="en-US" sz="4000" dirty="0" smtClean="0"/>
            </a:br>
            <a:r>
              <a:rPr lang="en-US" dirty="0" smtClean="0"/>
              <a:t>The Impact of Competition and </a:t>
            </a:r>
            <a:r>
              <a:rPr lang="en-US" dirty="0" err="1" smtClean="0"/>
              <a:t>Financialization</a:t>
            </a:r>
            <a:r>
              <a:rPr lang="en-US" dirty="0" smtClean="0"/>
              <a:t> on Wireless Workers </a:t>
            </a:r>
            <a:endParaRPr lang="en-US" dirty="0">
              <a:latin typeface="Arial Black" pitchFamily="34" charset="0"/>
            </a:endParaRPr>
          </a:p>
        </p:txBody>
      </p:sp>
      <p:sp>
        <p:nvSpPr>
          <p:cNvPr id="5" name="Subtitle 4"/>
          <p:cNvSpPr>
            <a:spLocks noGrp="1"/>
          </p:cNvSpPr>
          <p:nvPr>
            <p:ph type="subTitle" idx="1"/>
          </p:nvPr>
        </p:nvSpPr>
        <p:spPr>
          <a:xfrm>
            <a:off x="4572000" y="2927350"/>
            <a:ext cx="4800600" cy="1822450"/>
          </a:xfrm>
        </p:spPr>
        <p:txBody>
          <a:bodyPr/>
          <a:lstStyle/>
          <a:p>
            <a:r>
              <a:rPr lang="en-US" b="1" dirty="0" smtClean="0"/>
              <a:t>CWA Wireless Workers Conference</a:t>
            </a:r>
          </a:p>
          <a:p>
            <a:r>
              <a:rPr lang="en-US" sz="2000" b="1" dirty="0" smtClean="0"/>
              <a:t>November 2016, San Antonio, TX</a:t>
            </a:r>
            <a:endParaRPr lang="en-US" sz="2000" b="1" dirty="0"/>
          </a:p>
        </p:txBody>
      </p:sp>
    </p:spTree>
    <p:extLst>
      <p:ext uri="{BB962C8B-B14F-4D97-AF65-F5344CB8AC3E}">
        <p14:creationId xmlns:p14="http://schemas.microsoft.com/office/powerpoint/2010/main" val="6418962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Response: “Efficiencies” to </a:t>
            </a:r>
            <a:r>
              <a:rPr lang="en-US" dirty="0"/>
              <a:t>T</a:t>
            </a:r>
            <a:r>
              <a:rPr lang="en-US" dirty="0" smtClean="0"/>
              <a:t>arget </a:t>
            </a:r>
            <a:r>
              <a:rPr lang="en-US" dirty="0"/>
              <a:t>W</a:t>
            </a:r>
            <a:r>
              <a:rPr lang="en-US" dirty="0" smtClean="0"/>
              <a:t>orkers</a:t>
            </a:r>
            <a:endParaRPr lang="en-US" dirty="0"/>
          </a:p>
        </p:txBody>
      </p:sp>
      <p:sp>
        <p:nvSpPr>
          <p:cNvPr id="5" name="Content Placeholder 4"/>
          <p:cNvSpPr>
            <a:spLocks noGrp="1"/>
          </p:cNvSpPr>
          <p:nvPr>
            <p:ph sz="half" idx="2"/>
          </p:nvPr>
        </p:nvSpPr>
        <p:spPr>
          <a:xfrm>
            <a:off x="4495800" y="2362200"/>
            <a:ext cx="4648199" cy="3724275"/>
          </a:xfrm>
        </p:spPr>
        <p:txBody>
          <a:bodyPr/>
          <a:lstStyle/>
          <a:p>
            <a:r>
              <a:rPr lang="en-US" b="1" dirty="0" smtClean="0"/>
              <a:t>Company Tactics:</a:t>
            </a:r>
            <a:endParaRPr lang="en-US" b="1" dirty="0"/>
          </a:p>
          <a:p>
            <a:pPr lvl="1"/>
            <a:r>
              <a:rPr lang="en-US" dirty="0"/>
              <a:t>Performance metrics</a:t>
            </a:r>
          </a:p>
          <a:p>
            <a:pPr lvl="1"/>
            <a:r>
              <a:rPr lang="en-US" dirty="0"/>
              <a:t>Monitoring</a:t>
            </a:r>
          </a:p>
          <a:p>
            <a:pPr lvl="1"/>
            <a:r>
              <a:rPr lang="en-US" dirty="0" smtClean="0"/>
              <a:t>“</a:t>
            </a:r>
            <a:r>
              <a:rPr lang="en-US" dirty="0"/>
              <a:t>A</a:t>
            </a:r>
            <a:r>
              <a:rPr lang="en-US" dirty="0" smtClean="0"/>
              <a:t>t </a:t>
            </a:r>
            <a:r>
              <a:rPr lang="en-US" dirty="0"/>
              <a:t>risk” pay</a:t>
            </a:r>
          </a:p>
          <a:p>
            <a:pPr lvl="1"/>
            <a:r>
              <a:rPr lang="en-US" dirty="0"/>
              <a:t>Outsourcing</a:t>
            </a:r>
          </a:p>
          <a:p>
            <a:pPr lvl="1"/>
            <a:r>
              <a:rPr lang="en-US" dirty="0"/>
              <a:t>Replace workers with technology</a:t>
            </a:r>
          </a:p>
          <a:p>
            <a:pPr lvl="1"/>
            <a:r>
              <a:rPr lang="en-US" dirty="0" smtClean="0"/>
              <a:t>Forced overtime</a:t>
            </a:r>
          </a:p>
        </p:txBody>
      </p:sp>
      <p:sp>
        <p:nvSpPr>
          <p:cNvPr id="3" name="Content Placeholder 2"/>
          <p:cNvSpPr>
            <a:spLocks noGrp="1"/>
          </p:cNvSpPr>
          <p:nvPr>
            <p:ph sz="half" idx="1"/>
          </p:nvPr>
        </p:nvSpPr>
        <p:spPr/>
        <p:txBody>
          <a:bodyPr/>
          <a:lstStyle/>
          <a:p>
            <a:r>
              <a:rPr lang="en-US" b="1" dirty="0" smtClean="0"/>
              <a:t>Company Goals: </a:t>
            </a:r>
          </a:p>
          <a:p>
            <a:pPr lvl="1"/>
            <a:r>
              <a:rPr lang="en-US" dirty="0" smtClean="0"/>
              <a:t>Reduce overhead and labor costs</a:t>
            </a:r>
          </a:p>
          <a:p>
            <a:endParaRPr lang="en-US" dirty="0"/>
          </a:p>
        </p:txBody>
      </p:sp>
      <p:sp>
        <p:nvSpPr>
          <p:cNvPr id="4" name="Slide Number Placeholder 3"/>
          <p:cNvSpPr>
            <a:spLocks noGrp="1"/>
          </p:cNvSpPr>
          <p:nvPr>
            <p:ph type="sldNum" sz="quarter" idx="12"/>
          </p:nvPr>
        </p:nvSpPr>
        <p:spPr/>
        <p:txBody>
          <a:bodyPr/>
          <a:lstStyle/>
          <a:p>
            <a:fld id="{F1DE925C-3FA6-43C8-98CD-01ECEA4AB2A6}" type="slidenum">
              <a:rPr lang="en-US" smtClean="0"/>
              <a:t>10</a:t>
            </a:fld>
            <a:endParaRPr lang="en-US"/>
          </a:p>
        </p:txBody>
      </p:sp>
    </p:spTree>
    <p:extLst>
      <p:ext uri="{BB962C8B-B14F-4D97-AF65-F5344CB8AC3E}">
        <p14:creationId xmlns:p14="http://schemas.microsoft.com/office/powerpoint/2010/main" val="25125053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Outsourcing – Tactic to Cut Costs</a:t>
            </a:r>
            <a:endParaRPr lang="en-US" dirty="0"/>
          </a:p>
        </p:txBody>
      </p:sp>
      <p:sp>
        <p:nvSpPr>
          <p:cNvPr id="4" name="Slide Number Placeholder 3"/>
          <p:cNvSpPr>
            <a:spLocks noGrp="1"/>
          </p:cNvSpPr>
          <p:nvPr>
            <p:ph type="sldNum" sz="quarter" idx="12"/>
          </p:nvPr>
        </p:nvSpPr>
        <p:spPr/>
        <p:txBody>
          <a:bodyPr/>
          <a:lstStyle/>
          <a:p>
            <a:fld id="{F1DE925C-3FA6-43C8-98CD-01ECEA4AB2A6}" type="slidenum">
              <a:rPr lang="en-US" smtClean="0"/>
              <a:t>11</a:t>
            </a:fld>
            <a:endParaRPr lang="en-US"/>
          </a:p>
        </p:txBody>
      </p:sp>
      <p:sp>
        <p:nvSpPr>
          <p:cNvPr id="5" name="TextBox 4"/>
          <p:cNvSpPr txBox="1"/>
          <p:nvPr/>
        </p:nvSpPr>
        <p:spPr>
          <a:xfrm>
            <a:off x="7772400" y="2667000"/>
            <a:ext cx="76200" cy="369332"/>
          </a:xfrm>
          <a:prstGeom prst="rect">
            <a:avLst/>
          </a:prstGeom>
          <a:noFill/>
        </p:spPr>
        <p:txBody>
          <a:bodyPr wrap="square" rtlCol="0">
            <a:spAutoFit/>
          </a:bodyPr>
          <a:lstStyle/>
          <a:p>
            <a:endParaRPr lang="en-US" dirty="0"/>
          </a:p>
        </p:txBody>
      </p:sp>
      <p:sp>
        <p:nvSpPr>
          <p:cNvPr id="7" name="Content Placeholder 2"/>
          <p:cNvSpPr>
            <a:spLocks noGrp="1"/>
          </p:cNvSpPr>
          <p:nvPr>
            <p:ph idx="1"/>
          </p:nvPr>
        </p:nvSpPr>
        <p:spPr/>
        <p:txBody>
          <a:bodyPr/>
          <a:lstStyle/>
          <a:p>
            <a:pPr>
              <a:spcBef>
                <a:spcPts val="0"/>
              </a:spcBef>
            </a:pPr>
            <a:r>
              <a:rPr lang="en-US" sz="2400" dirty="0" smtClean="0"/>
              <a:t>Use non-union, low-wage call centers</a:t>
            </a:r>
          </a:p>
          <a:p>
            <a:pPr lvl="1">
              <a:spcBef>
                <a:spcPts val="0"/>
              </a:spcBef>
            </a:pPr>
            <a:r>
              <a:rPr lang="en-US" sz="2000" dirty="0"/>
              <a:t>AT&amp;T has presence in the Philippines, Mexico, and elsewhere</a:t>
            </a:r>
          </a:p>
          <a:p>
            <a:pPr lvl="1">
              <a:spcBef>
                <a:spcPts val="0"/>
              </a:spcBef>
            </a:pPr>
            <a:r>
              <a:rPr lang="en-US" sz="2000" dirty="0"/>
              <a:t>VZ contracted out over </a:t>
            </a:r>
            <a:r>
              <a:rPr lang="en-US" sz="2000" b="1" dirty="0">
                <a:solidFill>
                  <a:srgbClr val="FF0000"/>
                </a:solidFill>
              </a:rPr>
              <a:t>5,000</a:t>
            </a:r>
            <a:r>
              <a:rPr lang="en-US" sz="2000" dirty="0"/>
              <a:t> jobs in the Philippines, Dominican Republic, and Mexico</a:t>
            </a:r>
            <a:endParaRPr lang="en-US" sz="2000" i="1" dirty="0"/>
          </a:p>
          <a:p>
            <a:pPr lvl="1">
              <a:spcBef>
                <a:spcPts val="0"/>
              </a:spcBef>
            </a:pPr>
            <a:r>
              <a:rPr lang="en-US" sz="2000" dirty="0" smtClean="0"/>
              <a:t>TMUS has </a:t>
            </a:r>
            <a:r>
              <a:rPr lang="en-US" sz="2000" b="1" dirty="0" smtClean="0">
                <a:solidFill>
                  <a:srgbClr val="FF0000"/>
                </a:solidFill>
              </a:rPr>
              <a:t>17</a:t>
            </a:r>
            <a:r>
              <a:rPr lang="en-US" sz="2000" dirty="0" smtClean="0"/>
              <a:t> in-house and </a:t>
            </a:r>
            <a:r>
              <a:rPr lang="en-US" sz="2000" b="1" dirty="0" smtClean="0">
                <a:solidFill>
                  <a:srgbClr val="FF0000"/>
                </a:solidFill>
              </a:rPr>
              <a:t>25</a:t>
            </a:r>
            <a:r>
              <a:rPr lang="en-US" sz="2000" dirty="0" smtClean="0"/>
              <a:t> outsourced centers</a:t>
            </a:r>
          </a:p>
          <a:p>
            <a:pPr lvl="1">
              <a:spcBef>
                <a:spcPts val="0"/>
              </a:spcBef>
            </a:pPr>
            <a:r>
              <a:rPr lang="en-US" sz="2000" dirty="0"/>
              <a:t>Sprint has cut </a:t>
            </a:r>
            <a:r>
              <a:rPr lang="en-US" sz="2000" b="1" dirty="0">
                <a:solidFill>
                  <a:srgbClr val="FF0000"/>
                </a:solidFill>
              </a:rPr>
              <a:t>6,000 </a:t>
            </a:r>
            <a:r>
              <a:rPr lang="en-US" sz="2000" b="1" dirty="0" smtClean="0">
                <a:solidFill>
                  <a:srgbClr val="FF0000"/>
                </a:solidFill>
              </a:rPr>
              <a:t>customer service jobs </a:t>
            </a:r>
            <a:r>
              <a:rPr lang="en-US" sz="2000" dirty="0"/>
              <a:t>in three years </a:t>
            </a:r>
            <a:r>
              <a:rPr lang="en-US" sz="2000" dirty="0" smtClean="0"/>
              <a:t>due to technology and outsourcing</a:t>
            </a:r>
          </a:p>
          <a:p>
            <a:pPr marL="457200" lvl="1" indent="0">
              <a:spcBef>
                <a:spcPts val="0"/>
              </a:spcBef>
              <a:buNone/>
            </a:pPr>
            <a:endParaRPr lang="en-US" sz="2000" b="1" dirty="0" smtClean="0"/>
          </a:p>
          <a:p>
            <a:pPr>
              <a:spcBef>
                <a:spcPts val="0"/>
              </a:spcBef>
            </a:pPr>
            <a:r>
              <a:rPr lang="en-US" sz="2400" dirty="0" smtClean="0"/>
              <a:t>Shift retail function to third-party, authorized dealers</a:t>
            </a:r>
          </a:p>
          <a:p>
            <a:pPr lvl="1">
              <a:spcBef>
                <a:spcPts val="0"/>
              </a:spcBef>
            </a:pPr>
            <a:r>
              <a:rPr lang="en-US" sz="2000" dirty="0"/>
              <a:t>GameStop now owns 1,421 AT&amp;T authorized </a:t>
            </a:r>
            <a:r>
              <a:rPr lang="en-US" sz="2000" dirty="0" smtClean="0"/>
              <a:t>stores</a:t>
            </a:r>
            <a:endParaRPr lang="en-US" sz="2000" dirty="0"/>
          </a:p>
          <a:p>
            <a:pPr lvl="1">
              <a:spcBef>
                <a:spcPts val="0"/>
              </a:spcBef>
            </a:pPr>
            <a:r>
              <a:rPr lang="en-US" sz="2000" dirty="0" smtClean="0"/>
              <a:t>20% of 10,000 T-Mobile retail stores, </a:t>
            </a:r>
            <a:r>
              <a:rPr lang="en-US" sz="2000" dirty="0"/>
              <a:t>a</a:t>
            </a:r>
            <a:r>
              <a:rPr lang="en-US" sz="2000" dirty="0" smtClean="0"/>
              <a:t>re corporate owned</a:t>
            </a:r>
          </a:p>
          <a:p>
            <a:pPr lvl="1">
              <a:spcBef>
                <a:spcPts val="0"/>
              </a:spcBef>
            </a:pPr>
            <a:r>
              <a:rPr lang="en-US" sz="2000" dirty="0" smtClean="0"/>
              <a:t>All carriers sell through Best Buy, Costco, Target, etc.</a:t>
            </a:r>
          </a:p>
        </p:txBody>
      </p:sp>
    </p:spTree>
    <p:extLst>
      <p:ext uri="{BB962C8B-B14F-4D97-AF65-F5344CB8AC3E}">
        <p14:creationId xmlns:p14="http://schemas.microsoft.com/office/powerpoint/2010/main" val="39986135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Unreasonable Metrics Drive Bad Customer Service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46215220"/>
              </p:ext>
            </p:extLst>
          </p:nvPr>
        </p:nvGraphicFramePr>
        <p:xfrm>
          <a:off x="838200" y="2362200"/>
          <a:ext cx="7693025" cy="372427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F1DE925C-3FA6-43C8-98CD-01ECEA4AB2A6}" type="slidenum">
              <a:rPr lang="en-US" smtClean="0"/>
              <a:t>12</a:t>
            </a:fld>
            <a:endParaRPr lang="en-US"/>
          </a:p>
        </p:txBody>
      </p:sp>
    </p:spTree>
    <p:extLst>
      <p:ext uri="{BB962C8B-B14F-4D97-AF65-F5344CB8AC3E}">
        <p14:creationId xmlns:p14="http://schemas.microsoft.com/office/powerpoint/2010/main" val="453585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This Competitive Environment, Some Prosper More than Others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7435707"/>
              </p:ext>
            </p:extLst>
          </p:nvPr>
        </p:nvGraphicFramePr>
        <p:xfrm>
          <a:off x="838200" y="2362200"/>
          <a:ext cx="7693025" cy="3724275"/>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2"/>
          </p:nvPr>
        </p:nvSpPr>
        <p:spPr/>
        <p:txBody>
          <a:bodyPr/>
          <a:lstStyle/>
          <a:p>
            <a:fld id="{F1DE925C-3FA6-43C8-98CD-01ECEA4AB2A6}" type="slidenum">
              <a:rPr lang="en-US" smtClean="0"/>
              <a:t>13</a:t>
            </a:fld>
            <a:endParaRPr lang="en-US"/>
          </a:p>
        </p:txBody>
      </p:sp>
    </p:spTree>
    <p:extLst>
      <p:ext uri="{BB962C8B-B14F-4D97-AF65-F5344CB8AC3E}">
        <p14:creationId xmlns:p14="http://schemas.microsoft.com/office/powerpoint/2010/main" val="16008100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Prosper More than Others, Part 2</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64757731"/>
              </p:ext>
            </p:extLst>
          </p:nvPr>
        </p:nvGraphicFramePr>
        <p:xfrm>
          <a:off x="762000" y="2286000"/>
          <a:ext cx="8001000" cy="448627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F1DE925C-3FA6-43C8-98CD-01ECEA4AB2A6}" type="slidenum">
              <a:rPr lang="en-US" smtClean="0"/>
              <a:t>14</a:t>
            </a:fld>
            <a:endParaRPr lang="en-US"/>
          </a:p>
        </p:txBody>
      </p:sp>
    </p:spTree>
    <p:extLst>
      <p:ext uri="{BB962C8B-B14F-4D97-AF65-F5344CB8AC3E}">
        <p14:creationId xmlns:p14="http://schemas.microsoft.com/office/powerpoint/2010/main" val="804418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Strip Mining at AT&amp;T and Verizon</a:t>
            </a:r>
            <a:endParaRPr lang="en-US" dirty="0"/>
          </a:p>
        </p:txBody>
      </p:sp>
      <p:sp>
        <p:nvSpPr>
          <p:cNvPr id="3" name="Content Placeholder 2"/>
          <p:cNvSpPr>
            <a:spLocks noGrp="1"/>
          </p:cNvSpPr>
          <p:nvPr>
            <p:ph idx="1"/>
          </p:nvPr>
        </p:nvSpPr>
        <p:spPr/>
        <p:txBody>
          <a:bodyPr/>
          <a:lstStyle/>
          <a:p>
            <a:r>
              <a:rPr lang="en-US" dirty="0" err="1" smtClean="0"/>
              <a:t>Financialization</a:t>
            </a:r>
            <a:r>
              <a:rPr lang="en-US" dirty="0" smtClean="0"/>
              <a:t> = Financial strip-mining:</a:t>
            </a:r>
          </a:p>
          <a:p>
            <a:pPr lvl="1"/>
            <a:r>
              <a:rPr lang="en-US" dirty="0" smtClean="0"/>
              <a:t>Company </a:t>
            </a:r>
            <a:r>
              <a:rPr lang="en-US" dirty="0"/>
              <a:t>is seen as a cash </a:t>
            </a:r>
            <a:r>
              <a:rPr lang="en-US" dirty="0" smtClean="0"/>
              <a:t>cow</a:t>
            </a:r>
            <a:endParaRPr lang="en-US" b="1" dirty="0" smtClean="0"/>
          </a:p>
          <a:p>
            <a:pPr lvl="1"/>
            <a:r>
              <a:rPr lang="en-US" dirty="0" smtClean="0"/>
              <a:t>Rewards flow to shareholders </a:t>
            </a:r>
          </a:p>
          <a:p>
            <a:pPr marL="914400" lvl="2" indent="0">
              <a:buNone/>
            </a:pPr>
            <a:endParaRPr lang="en-US" dirty="0" smtClean="0"/>
          </a:p>
          <a:p>
            <a:r>
              <a:rPr lang="en-US" dirty="0" smtClean="0"/>
              <a:t>Shareholder Reward = Dividends + Share Buybacks</a:t>
            </a:r>
          </a:p>
          <a:p>
            <a:pPr lvl="1"/>
            <a:r>
              <a:rPr lang="en-US" b="1" dirty="0" smtClean="0">
                <a:solidFill>
                  <a:srgbClr val="FF0000"/>
                </a:solidFill>
              </a:rPr>
              <a:t>126% </a:t>
            </a:r>
            <a:r>
              <a:rPr lang="en-US" dirty="0" smtClean="0"/>
              <a:t>of</a:t>
            </a:r>
            <a:r>
              <a:rPr lang="en-US" b="1" dirty="0" smtClean="0"/>
              <a:t> </a:t>
            </a:r>
            <a:r>
              <a:rPr lang="en-US" dirty="0" smtClean="0"/>
              <a:t>net income at AT&amp;T, 2011 - 2015</a:t>
            </a:r>
          </a:p>
          <a:p>
            <a:pPr lvl="1"/>
            <a:r>
              <a:rPr lang="en-US" b="1" dirty="0" smtClean="0">
                <a:solidFill>
                  <a:srgbClr val="FF0000"/>
                </a:solidFill>
              </a:rPr>
              <a:t>  98%</a:t>
            </a:r>
            <a:r>
              <a:rPr lang="en-US" baseline="0" dirty="0" smtClean="0"/>
              <a:t> of net income at Verizon, 2011 - 2015</a:t>
            </a:r>
          </a:p>
        </p:txBody>
      </p:sp>
      <p:sp>
        <p:nvSpPr>
          <p:cNvPr id="4" name="Slide Number Placeholder 3"/>
          <p:cNvSpPr>
            <a:spLocks noGrp="1"/>
          </p:cNvSpPr>
          <p:nvPr>
            <p:ph type="sldNum" sz="quarter" idx="12"/>
          </p:nvPr>
        </p:nvSpPr>
        <p:spPr/>
        <p:txBody>
          <a:bodyPr/>
          <a:lstStyle/>
          <a:p>
            <a:fld id="{F1DE925C-3FA6-43C8-98CD-01ECEA4AB2A6}" type="slidenum">
              <a:rPr lang="en-US" smtClean="0"/>
              <a:t>15</a:t>
            </a:fld>
            <a:endParaRPr lang="en-US"/>
          </a:p>
        </p:txBody>
      </p:sp>
    </p:spTree>
    <p:extLst>
      <p:ext uri="{BB962C8B-B14F-4D97-AF65-F5344CB8AC3E}">
        <p14:creationId xmlns:p14="http://schemas.microsoft.com/office/powerpoint/2010/main" val="17928764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Consquences of Financial Strip-Mining in a Competitive Industry</a:t>
            </a:r>
            <a:endParaRPr lang="en-US" dirty="0"/>
          </a:p>
        </p:txBody>
      </p:sp>
      <p:sp>
        <p:nvSpPr>
          <p:cNvPr id="3" name="Content Placeholder 2"/>
          <p:cNvSpPr>
            <a:spLocks noGrp="1"/>
          </p:cNvSpPr>
          <p:nvPr>
            <p:ph sz="half" idx="1"/>
          </p:nvPr>
        </p:nvSpPr>
        <p:spPr>
          <a:xfrm>
            <a:off x="685800" y="2362200"/>
            <a:ext cx="4267200" cy="3724275"/>
          </a:xfrm>
        </p:spPr>
        <p:txBody>
          <a:bodyPr/>
          <a:lstStyle/>
          <a:p>
            <a:r>
              <a:rPr lang="en-US" dirty="0" smtClean="0"/>
              <a:t>Competition exerts pressure on revenue and earnings</a:t>
            </a:r>
          </a:p>
          <a:p>
            <a:r>
              <a:rPr lang="en-US" dirty="0" err="1" smtClean="0"/>
              <a:t>Financialization</a:t>
            </a:r>
            <a:r>
              <a:rPr lang="en-US" dirty="0" smtClean="0"/>
              <a:t> siphons off profits for investors and execs, so less money is available for cap ex and wages and benefits</a:t>
            </a:r>
          </a:p>
          <a:p>
            <a:pPr lvl="1"/>
            <a:endParaRPr lang="en-US" dirty="0" smtClean="0"/>
          </a:p>
          <a:p>
            <a:pPr lvl="1"/>
            <a:endParaRPr lang="en-US" dirty="0" smtClean="0"/>
          </a:p>
          <a:p>
            <a:endParaRPr lang="en-US" dirty="0"/>
          </a:p>
        </p:txBody>
      </p:sp>
      <p:sp>
        <p:nvSpPr>
          <p:cNvPr id="8" name="Content Placeholder 7"/>
          <p:cNvSpPr>
            <a:spLocks noGrp="1"/>
          </p:cNvSpPr>
          <p:nvPr>
            <p:ph sz="half" idx="2"/>
          </p:nvPr>
        </p:nvSpPr>
        <p:spPr>
          <a:xfrm>
            <a:off x="4760912" y="2362200"/>
            <a:ext cx="4306887" cy="3724275"/>
          </a:xfrm>
        </p:spPr>
        <p:txBody>
          <a:bodyPr/>
          <a:lstStyle/>
          <a:p>
            <a:r>
              <a:rPr lang="en-US" dirty="0"/>
              <a:t>Could lead to </a:t>
            </a:r>
          </a:p>
          <a:p>
            <a:pPr lvl="1"/>
            <a:r>
              <a:rPr lang="en-US" dirty="0"/>
              <a:t>Increases in debt</a:t>
            </a:r>
          </a:p>
          <a:p>
            <a:pPr lvl="1"/>
            <a:r>
              <a:rPr lang="en-US" dirty="0"/>
              <a:t>Delay in network upgrades</a:t>
            </a:r>
          </a:p>
          <a:p>
            <a:pPr lvl="1"/>
            <a:r>
              <a:rPr lang="en-US" dirty="0"/>
              <a:t>Decline in network quality</a:t>
            </a:r>
          </a:p>
          <a:p>
            <a:pPr lvl="1"/>
            <a:r>
              <a:rPr lang="en-US" dirty="0"/>
              <a:t>Decline in service quality</a:t>
            </a:r>
          </a:p>
          <a:p>
            <a:pPr lvl="1"/>
            <a:r>
              <a:rPr lang="en-US" dirty="0"/>
              <a:t>Increase in income inequality</a:t>
            </a:r>
          </a:p>
          <a:p>
            <a:endParaRPr lang="en-US" dirty="0"/>
          </a:p>
        </p:txBody>
      </p:sp>
      <p:sp>
        <p:nvSpPr>
          <p:cNvPr id="4" name="Slide Number Placeholder 3"/>
          <p:cNvSpPr>
            <a:spLocks noGrp="1"/>
          </p:cNvSpPr>
          <p:nvPr>
            <p:ph type="sldNum" sz="quarter" idx="12"/>
          </p:nvPr>
        </p:nvSpPr>
        <p:spPr/>
        <p:txBody>
          <a:bodyPr/>
          <a:lstStyle/>
          <a:p>
            <a:fld id="{F1DE925C-3FA6-43C8-98CD-01ECEA4AB2A6}" type="slidenum">
              <a:rPr lang="en-US" smtClean="0"/>
              <a:pPr/>
              <a:t>16</a:t>
            </a:fld>
            <a:endParaRPr lang="en-US"/>
          </a:p>
        </p:txBody>
      </p:sp>
    </p:spTree>
    <p:extLst>
      <p:ext uri="{BB962C8B-B14F-4D97-AF65-F5344CB8AC3E}">
        <p14:creationId xmlns:p14="http://schemas.microsoft.com/office/powerpoint/2010/main" val="4031008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Summing Up…</a:t>
            </a:r>
            <a:endParaRPr lang="en-US" dirty="0"/>
          </a:p>
        </p:txBody>
      </p:sp>
      <p:sp>
        <p:nvSpPr>
          <p:cNvPr id="3" name="Content Placeholder 2"/>
          <p:cNvSpPr>
            <a:spLocks noGrp="1"/>
          </p:cNvSpPr>
          <p:nvPr>
            <p:ph idx="1"/>
          </p:nvPr>
        </p:nvSpPr>
        <p:spPr/>
        <p:txBody>
          <a:bodyPr/>
          <a:lstStyle/>
          <a:p>
            <a:r>
              <a:rPr lang="en-US" dirty="0" smtClean="0"/>
              <a:t>Wireless industry is dynamic</a:t>
            </a:r>
          </a:p>
          <a:p>
            <a:r>
              <a:rPr lang="en-US" dirty="0" smtClean="0"/>
              <a:t>Content companies are thriving but not paying their fair share of building the network</a:t>
            </a:r>
          </a:p>
          <a:p>
            <a:r>
              <a:rPr lang="en-US" dirty="0" smtClean="0"/>
              <a:t>Network carriers in fierce competition</a:t>
            </a:r>
          </a:p>
          <a:p>
            <a:r>
              <a:rPr lang="en-US" dirty="0" smtClean="0"/>
              <a:t>Pressure to cut costs harms workers</a:t>
            </a:r>
          </a:p>
          <a:p>
            <a:r>
              <a:rPr lang="en-US" dirty="0" smtClean="0"/>
              <a:t>Aggressive sales tactics harm customers and may be unethical</a:t>
            </a:r>
          </a:p>
          <a:p>
            <a:r>
              <a:rPr lang="en-US" dirty="0" smtClean="0"/>
              <a:t>CEOs and shareholders rewarded handsomely</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F1DE925C-3FA6-43C8-98CD-01ECEA4AB2A6}" type="slidenum">
              <a:rPr lang="en-US" smtClean="0"/>
              <a:t>17</a:t>
            </a:fld>
            <a:endParaRPr lang="en-US"/>
          </a:p>
        </p:txBody>
      </p:sp>
    </p:spTree>
    <p:extLst>
      <p:ext uri="{BB962C8B-B14F-4D97-AF65-F5344CB8AC3E}">
        <p14:creationId xmlns:p14="http://schemas.microsoft.com/office/powerpoint/2010/main" val="2818176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The Challenge for CWA</a:t>
            </a:r>
            <a:endParaRPr lang="en-US" dirty="0"/>
          </a:p>
        </p:txBody>
      </p:sp>
      <p:sp>
        <p:nvSpPr>
          <p:cNvPr id="11" name="Content Placeholder 10"/>
          <p:cNvSpPr>
            <a:spLocks noGrp="1"/>
          </p:cNvSpPr>
          <p:nvPr>
            <p:ph sz="half" idx="2"/>
          </p:nvPr>
        </p:nvSpPr>
        <p:spPr>
          <a:xfrm>
            <a:off x="4800600" y="2438400"/>
            <a:ext cx="4114800" cy="4419600"/>
          </a:xfrm>
        </p:spPr>
        <p:txBody>
          <a:bodyPr/>
          <a:lstStyle/>
          <a:p>
            <a:pPr marL="0" indent="0">
              <a:spcAft>
                <a:spcPts val="1200"/>
              </a:spcAft>
              <a:buNone/>
            </a:pPr>
            <a:r>
              <a:rPr lang="en-US" sz="2000" b="1" dirty="0" smtClean="0"/>
              <a:t>CWA’s Goals:</a:t>
            </a:r>
          </a:p>
          <a:p>
            <a:pPr>
              <a:spcAft>
                <a:spcPts val="1200"/>
              </a:spcAft>
            </a:pPr>
            <a:r>
              <a:rPr lang="en-US" sz="2000" dirty="0"/>
              <a:t>Increase union presence</a:t>
            </a:r>
          </a:p>
          <a:p>
            <a:pPr>
              <a:spcAft>
                <a:spcPts val="1200"/>
              </a:spcAft>
            </a:pPr>
            <a:r>
              <a:rPr lang="en-US" sz="2000" dirty="0" smtClean="0"/>
              <a:t>Negotiate for our share of success</a:t>
            </a:r>
          </a:p>
          <a:p>
            <a:pPr>
              <a:spcAft>
                <a:spcPts val="1200"/>
              </a:spcAft>
            </a:pPr>
            <a:r>
              <a:rPr lang="en-US" sz="2000" dirty="0" smtClean="0"/>
              <a:t>Take on Wall Street</a:t>
            </a:r>
          </a:p>
          <a:p>
            <a:pPr>
              <a:spcAft>
                <a:spcPts val="1200"/>
              </a:spcAft>
            </a:pPr>
            <a:r>
              <a:rPr lang="en-US" sz="2000" dirty="0" smtClean="0"/>
              <a:t>One Industry, One Workforce, One Fight</a:t>
            </a:r>
          </a:p>
        </p:txBody>
      </p:sp>
      <p:sp>
        <p:nvSpPr>
          <p:cNvPr id="4" name="Slide Number Placeholder 3"/>
          <p:cNvSpPr>
            <a:spLocks noGrp="1"/>
          </p:cNvSpPr>
          <p:nvPr>
            <p:ph type="sldNum" sz="quarter" idx="12"/>
          </p:nvPr>
        </p:nvSpPr>
        <p:spPr/>
        <p:txBody>
          <a:bodyPr/>
          <a:lstStyle/>
          <a:p>
            <a:fld id="{F1DE925C-3FA6-43C8-98CD-01ECEA4AB2A6}" type="slidenum">
              <a:rPr lang="en-US" smtClean="0"/>
              <a:t>18</a:t>
            </a:fld>
            <a:endParaRPr lang="en-US"/>
          </a:p>
        </p:txBody>
      </p:sp>
      <p:graphicFrame>
        <p:nvGraphicFramePr>
          <p:cNvPr id="12" name="Content Placeholder 3"/>
          <p:cNvGraphicFramePr>
            <a:graphicFrameLocks noGrp="1"/>
          </p:cNvGraphicFramePr>
          <p:nvPr>
            <p:ph sz="half" idx="1"/>
            <p:extLst>
              <p:ext uri="{D42A27DB-BD31-4B8C-83A1-F6EECF244321}">
                <p14:modId xmlns:p14="http://schemas.microsoft.com/office/powerpoint/2010/main" val="1880720737"/>
              </p:ext>
            </p:extLst>
          </p:nvPr>
        </p:nvGraphicFramePr>
        <p:xfrm>
          <a:off x="762000" y="2362200"/>
          <a:ext cx="4038600" cy="4343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83224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295400"/>
          </a:xfrm>
        </p:spPr>
        <p:txBody>
          <a:bodyPr/>
          <a:lstStyle/>
          <a:p>
            <a:r>
              <a:rPr lang="en-US" dirty="0" smtClean="0"/>
              <a:t>The Wireless Communications Industry is Dynamic</a:t>
            </a:r>
            <a:endParaRPr lang="en-US" dirty="0"/>
          </a:p>
        </p:txBody>
      </p:sp>
      <p:sp>
        <p:nvSpPr>
          <p:cNvPr id="4" name="Content Placeholder 3"/>
          <p:cNvSpPr>
            <a:spLocks noGrp="1"/>
          </p:cNvSpPr>
          <p:nvPr>
            <p:ph sz="half" idx="1"/>
          </p:nvPr>
        </p:nvSpPr>
        <p:spPr>
          <a:xfrm>
            <a:off x="762000" y="2362200"/>
            <a:ext cx="4114800" cy="3724275"/>
          </a:xfrm>
        </p:spPr>
        <p:txBody>
          <a:bodyPr/>
          <a:lstStyle/>
          <a:p>
            <a:r>
              <a:rPr lang="en-US" dirty="0" smtClean="0"/>
              <a:t>Wireless coverage approaching 100%.</a:t>
            </a:r>
          </a:p>
          <a:p>
            <a:r>
              <a:rPr lang="en-US" dirty="0" smtClean="0"/>
              <a:t>Majority of households soon to be wireless-only </a:t>
            </a:r>
          </a:p>
          <a:p>
            <a:r>
              <a:rPr lang="en-US" dirty="0" smtClean="0"/>
              <a:t>Market penetration at 116% of subscribers</a:t>
            </a:r>
          </a:p>
          <a:p>
            <a:r>
              <a:rPr lang="en-US" b="1" dirty="0" smtClean="0"/>
              <a:t>Data is taking off!</a:t>
            </a:r>
            <a:endParaRPr lang="en-US" b="1" dirty="0"/>
          </a:p>
        </p:txBody>
      </p:sp>
      <p:graphicFrame>
        <p:nvGraphicFramePr>
          <p:cNvPr id="6" name="Content Placeholder 7"/>
          <p:cNvGraphicFramePr>
            <a:graphicFrameLocks noGrp="1"/>
          </p:cNvGraphicFramePr>
          <p:nvPr>
            <p:ph sz="half" idx="2"/>
            <p:extLst>
              <p:ext uri="{D42A27DB-BD31-4B8C-83A1-F6EECF244321}">
                <p14:modId xmlns:p14="http://schemas.microsoft.com/office/powerpoint/2010/main" val="4042353012"/>
              </p:ext>
            </p:extLst>
          </p:nvPr>
        </p:nvGraphicFramePr>
        <p:xfrm>
          <a:off x="4724400" y="2286000"/>
          <a:ext cx="3770312"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F1DE925C-3FA6-43C8-98CD-01ECEA4AB2A6}" type="slidenum">
              <a:rPr lang="en-US" smtClean="0"/>
              <a:t>2</a:t>
            </a:fld>
            <a:endParaRPr lang="en-US"/>
          </a:p>
        </p:txBody>
      </p:sp>
      <p:pic>
        <p:nvPicPr>
          <p:cNvPr id="2053" name="Picture 5" descr="C:\Users\louisen.cwa-union\AppData\Local\Microsoft\Windows\Temporary Internet Files\Content.IE5\UGX9BWZT\CELstart-rocket[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912242">
            <a:off x="7316981" y="3563813"/>
            <a:ext cx="1405087" cy="1405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09548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8305800" cy="1143000"/>
          </a:xfrm>
        </p:spPr>
        <p:txBody>
          <a:bodyPr/>
          <a:lstStyle/>
          <a:p>
            <a:r>
              <a:rPr lang="en-US" sz="2800" dirty="0" smtClean="0">
                <a:solidFill>
                  <a:schemeClr val="accent4">
                    <a:lumMod val="75000"/>
                    <a:lumOff val="25000"/>
                  </a:schemeClr>
                </a:solidFill>
              </a:rPr>
              <a:t>Content Companies &amp; Network Carriers in the Wireless Industry:  A Virtuous Circle</a:t>
            </a:r>
            <a:endParaRPr lang="en-US" sz="2800" i="1" dirty="0">
              <a:solidFill>
                <a:schemeClr val="accent4">
                  <a:lumMod val="75000"/>
                  <a:lumOff val="25000"/>
                </a:schemeClr>
              </a:solidFill>
            </a:endParaRPr>
          </a:p>
        </p:txBody>
      </p:sp>
      <p:sp>
        <p:nvSpPr>
          <p:cNvPr id="3" name="Slide Number Placeholder 2"/>
          <p:cNvSpPr>
            <a:spLocks noGrp="1"/>
          </p:cNvSpPr>
          <p:nvPr>
            <p:ph type="sldNum" sz="quarter" idx="12"/>
          </p:nvPr>
        </p:nvSpPr>
        <p:spPr/>
        <p:txBody>
          <a:bodyPr/>
          <a:lstStyle/>
          <a:p>
            <a:fld id="{F1DE925C-3FA6-43C8-98CD-01ECEA4AB2A6}" type="slidenum">
              <a:rPr lang="en-US" smtClean="0"/>
              <a:t>3</a:t>
            </a:fld>
            <a:endParaRPr lang="en-US"/>
          </a:p>
        </p:txBody>
      </p:sp>
      <p:sp>
        <p:nvSpPr>
          <p:cNvPr id="4" name="Curved Right Arrow 3"/>
          <p:cNvSpPr/>
          <p:nvPr/>
        </p:nvSpPr>
        <p:spPr bwMode="auto">
          <a:xfrm>
            <a:off x="2332723" y="3335511"/>
            <a:ext cx="2514600" cy="2286000"/>
          </a:xfrm>
          <a:prstGeom prst="curvedRightArrow">
            <a:avLst/>
          </a:prstGeom>
          <a:solidFill>
            <a:schemeClr val="tx1">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5" name="Curved Right Arrow 4"/>
          <p:cNvSpPr/>
          <p:nvPr/>
        </p:nvSpPr>
        <p:spPr bwMode="auto">
          <a:xfrm rot="10800000">
            <a:off x="4847323" y="3043677"/>
            <a:ext cx="2514600" cy="2311410"/>
          </a:xfrm>
          <a:prstGeom prst="curvedRightArrow">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10" name="TextBox 9"/>
          <p:cNvSpPr txBox="1"/>
          <p:nvPr/>
        </p:nvSpPr>
        <p:spPr>
          <a:xfrm rot="11273099" flipV="1">
            <a:off x="5465892" y="3593641"/>
            <a:ext cx="2756776" cy="461665"/>
          </a:xfrm>
          <a:prstGeom prst="rect">
            <a:avLst/>
          </a:prstGeom>
          <a:noFill/>
        </p:spPr>
        <p:txBody>
          <a:bodyPr wrap="square" rtlCol="0">
            <a:spAutoFit/>
          </a:bodyPr>
          <a:lstStyle/>
          <a:p>
            <a:r>
              <a:rPr lang="en-US" sz="2400" b="1" dirty="0" smtClean="0">
                <a:solidFill>
                  <a:schemeClr val="bg1"/>
                </a:solidFill>
              </a:rPr>
              <a:t>Network</a:t>
            </a:r>
            <a:endParaRPr lang="en-US" sz="2400" b="1" dirty="0">
              <a:solidFill>
                <a:schemeClr val="bg1"/>
              </a:solidFill>
            </a:endParaRPr>
          </a:p>
        </p:txBody>
      </p:sp>
      <p:sp>
        <p:nvSpPr>
          <p:cNvPr id="11" name="TextBox 10"/>
          <p:cNvSpPr txBox="1"/>
          <p:nvPr/>
        </p:nvSpPr>
        <p:spPr>
          <a:xfrm rot="618847">
            <a:off x="2879615" y="4720343"/>
            <a:ext cx="1390365" cy="461665"/>
          </a:xfrm>
          <a:prstGeom prst="rect">
            <a:avLst/>
          </a:prstGeom>
          <a:noFill/>
        </p:spPr>
        <p:txBody>
          <a:bodyPr wrap="square" rtlCol="0">
            <a:spAutoFit/>
          </a:bodyPr>
          <a:lstStyle/>
          <a:p>
            <a:r>
              <a:rPr lang="en-US" sz="2400" b="1" dirty="0" smtClean="0">
                <a:solidFill>
                  <a:schemeClr val="bg1"/>
                </a:solidFill>
              </a:rPr>
              <a:t>Content</a:t>
            </a:r>
            <a:endParaRPr lang="en-US" sz="2400" b="1" dirty="0">
              <a:solidFill>
                <a:schemeClr val="bg1"/>
              </a:solidFill>
            </a:endParaRPr>
          </a:p>
        </p:txBody>
      </p:sp>
      <p:sp>
        <p:nvSpPr>
          <p:cNvPr id="13" name="TextBox 12"/>
          <p:cNvSpPr txBox="1"/>
          <p:nvPr/>
        </p:nvSpPr>
        <p:spPr>
          <a:xfrm>
            <a:off x="7361923" y="3200400"/>
            <a:ext cx="1782077" cy="1754327"/>
          </a:xfrm>
          <a:prstGeom prst="rect">
            <a:avLst/>
          </a:prstGeom>
          <a:noFill/>
          <a:ln w="12700">
            <a:noFill/>
          </a:ln>
        </p:spPr>
        <p:txBody>
          <a:bodyPr wrap="square" rtlCol="0">
            <a:spAutoFit/>
          </a:bodyPr>
          <a:lstStyle/>
          <a:p>
            <a:r>
              <a:rPr lang="en-US" b="1" dirty="0" smtClean="0">
                <a:solidFill>
                  <a:srgbClr val="002060"/>
                </a:solidFill>
              </a:rPr>
              <a:t>Infrastructure:</a:t>
            </a:r>
          </a:p>
          <a:p>
            <a:pPr marL="182880"/>
            <a:r>
              <a:rPr lang="en-US" b="1" dirty="0" smtClean="0">
                <a:solidFill>
                  <a:srgbClr val="002060"/>
                </a:solidFill>
              </a:rPr>
              <a:t>Cell sites</a:t>
            </a:r>
          </a:p>
          <a:p>
            <a:pPr marL="182880"/>
            <a:r>
              <a:rPr lang="en-US" b="1" dirty="0" smtClean="0">
                <a:solidFill>
                  <a:srgbClr val="002060"/>
                </a:solidFill>
              </a:rPr>
              <a:t>Spectrum</a:t>
            </a:r>
          </a:p>
          <a:p>
            <a:pPr marL="182880"/>
            <a:r>
              <a:rPr lang="en-US" b="1" dirty="0" smtClean="0">
                <a:solidFill>
                  <a:srgbClr val="002060"/>
                </a:solidFill>
              </a:rPr>
              <a:t>Satellites</a:t>
            </a:r>
          </a:p>
          <a:p>
            <a:pPr marL="182880"/>
            <a:r>
              <a:rPr lang="en-US" b="1" dirty="0" smtClean="0">
                <a:solidFill>
                  <a:srgbClr val="002060"/>
                </a:solidFill>
              </a:rPr>
              <a:t>Fiber</a:t>
            </a:r>
          </a:p>
          <a:p>
            <a:pPr marL="182880"/>
            <a:r>
              <a:rPr lang="en-US" b="1" dirty="0" smtClean="0">
                <a:solidFill>
                  <a:srgbClr val="002060"/>
                </a:solidFill>
              </a:rPr>
              <a:t>Copper</a:t>
            </a:r>
          </a:p>
        </p:txBody>
      </p:sp>
      <p:sp>
        <p:nvSpPr>
          <p:cNvPr id="14" name="TextBox 13"/>
          <p:cNvSpPr txBox="1"/>
          <p:nvPr/>
        </p:nvSpPr>
        <p:spPr>
          <a:xfrm>
            <a:off x="761999" y="3200400"/>
            <a:ext cx="1570724" cy="2585323"/>
          </a:xfrm>
          <a:prstGeom prst="rect">
            <a:avLst/>
          </a:prstGeom>
          <a:noFill/>
          <a:ln w="12700">
            <a:noFill/>
          </a:ln>
        </p:spPr>
        <p:txBody>
          <a:bodyPr wrap="square" rtlCol="0">
            <a:spAutoFit/>
          </a:bodyPr>
          <a:lstStyle/>
          <a:p>
            <a:r>
              <a:rPr lang="en-US" b="1" dirty="0" smtClean="0">
                <a:solidFill>
                  <a:srgbClr val="002060"/>
                </a:solidFill>
              </a:rPr>
              <a:t>Content:</a:t>
            </a:r>
          </a:p>
          <a:p>
            <a:pPr algn="r"/>
            <a:r>
              <a:rPr lang="en-US" b="1" dirty="0" smtClean="0">
                <a:solidFill>
                  <a:srgbClr val="002060"/>
                </a:solidFill>
              </a:rPr>
              <a:t>Web Sites</a:t>
            </a:r>
          </a:p>
          <a:p>
            <a:pPr algn="r"/>
            <a:r>
              <a:rPr lang="en-US" b="1" dirty="0" smtClean="0">
                <a:solidFill>
                  <a:srgbClr val="002060"/>
                </a:solidFill>
              </a:rPr>
              <a:t>Social Media</a:t>
            </a:r>
          </a:p>
          <a:p>
            <a:pPr algn="r"/>
            <a:r>
              <a:rPr lang="en-US" b="1" dirty="0" smtClean="0">
                <a:solidFill>
                  <a:srgbClr val="002060"/>
                </a:solidFill>
              </a:rPr>
              <a:t>Music</a:t>
            </a:r>
          </a:p>
          <a:p>
            <a:pPr algn="r"/>
            <a:r>
              <a:rPr lang="en-US" b="1" dirty="0" smtClean="0">
                <a:solidFill>
                  <a:srgbClr val="002060"/>
                </a:solidFill>
              </a:rPr>
              <a:t>Video</a:t>
            </a:r>
          </a:p>
          <a:p>
            <a:pPr algn="r"/>
            <a:r>
              <a:rPr lang="en-US" b="1" dirty="0" smtClean="0">
                <a:solidFill>
                  <a:srgbClr val="002060"/>
                </a:solidFill>
              </a:rPr>
              <a:t>VOIP</a:t>
            </a:r>
          </a:p>
          <a:p>
            <a:pPr algn="r"/>
            <a:r>
              <a:rPr lang="en-US" b="1" dirty="0" smtClean="0">
                <a:solidFill>
                  <a:srgbClr val="002060"/>
                </a:solidFill>
              </a:rPr>
              <a:t>Games</a:t>
            </a:r>
          </a:p>
          <a:p>
            <a:pPr algn="r"/>
            <a:r>
              <a:rPr lang="en-US" b="1" dirty="0" smtClean="0">
                <a:solidFill>
                  <a:srgbClr val="002060"/>
                </a:solidFill>
              </a:rPr>
              <a:t>Smart Car</a:t>
            </a:r>
          </a:p>
          <a:p>
            <a:pPr algn="r"/>
            <a:r>
              <a:rPr lang="en-US" b="1" dirty="0" smtClean="0">
                <a:solidFill>
                  <a:srgbClr val="002060"/>
                </a:solidFill>
              </a:rPr>
              <a:t>Smart Home</a:t>
            </a:r>
            <a:endParaRPr lang="en-US" b="1" dirty="0">
              <a:solidFill>
                <a:srgbClr val="002060"/>
              </a:solidFill>
            </a:endParaRPr>
          </a:p>
        </p:txBody>
      </p:sp>
      <p:sp>
        <p:nvSpPr>
          <p:cNvPr id="19" name="TextBox 18"/>
          <p:cNvSpPr txBox="1"/>
          <p:nvPr/>
        </p:nvSpPr>
        <p:spPr>
          <a:xfrm>
            <a:off x="685800" y="2667000"/>
            <a:ext cx="4455181" cy="400110"/>
          </a:xfrm>
          <a:prstGeom prst="rect">
            <a:avLst/>
          </a:prstGeom>
          <a:noFill/>
        </p:spPr>
        <p:txBody>
          <a:bodyPr wrap="square" rtlCol="0">
            <a:spAutoFit/>
          </a:bodyPr>
          <a:lstStyle/>
          <a:p>
            <a:r>
              <a:rPr lang="en-US" sz="2000" b="1" dirty="0" smtClean="0">
                <a:solidFill>
                  <a:schemeClr val="accent4">
                    <a:lumMod val="75000"/>
                    <a:lumOff val="25000"/>
                  </a:schemeClr>
                </a:solidFill>
              </a:rPr>
              <a:t>Google, Netflix, Facebook, etc</a:t>
            </a:r>
            <a:r>
              <a:rPr lang="en-US" sz="2000" dirty="0" smtClean="0"/>
              <a:t>.</a:t>
            </a:r>
            <a:endParaRPr lang="en-US" sz="2000" dirty="0"/>
          </a:p>
        </p:txBody>
      </p:sp>
      <p:sp>
        <p:nvSpPr>
          <p:cNvPr id="22" name="TextBox 21"/>
          <p:cNvSpPr txBox="1"/>
          <p:nvPr/>
        </p:nvSpPr>
        <p:spPr>
          <a:xfrm>
            <a:off x="5029201" y="2667000"/>
            <a:ext cx="4782358" cy="400110"/>
          </a:xfrm>
          <a:prstGeom prst="rect">
            <a:avLst/>
          </a:prstGeom>
          <a:noFill/>
        </p:spPr>
        <p:txBody>
          <a:bodyPr wrap="square" rtlCol="0">
            <a:spAutoFit/>
          </a:bodyPr>
          <a:lstStyle/>
          <a:p>
            <a:r>
              <a:rPr lang="en-US" sz="2000" b="1" dirty="0" smtClean="0">
                <a:solidFill>
                  <a:srgbClr val="7030A0"/>
                </a:solidFill>
              </a:rPr>
              <a:t>AT&amp;T, Verizon, T-Mobile, Sprint</a:t>
            </a:r>
            <a:endParaRPr lang="en-US" sz="2000" b="1" dirty="0">
              <a:solidFill>
                <a:srgbClr val="7030A0"/>
              </a:solidFill>
            </a:endParaRPr>
          </a:p>
        </p:txBody>
      </p:sp>
      <p:sp>
        <p:nvSpPr>
          <p:cNvPr id="24" name="TextBox 23"/>
          <p:cNvSpPr txBox="1"/>
          <p:nvPr/>
        </p:nvSpPr>
        <p:spPr>
          <a:xfrm>
            <a:off x="2057401" y="5867400"/>
            <a:ext cx="5562600" cy="400110"/>
          </a:xfrm>
          <a:prstGeom prst="rect">
            <a:avLst/>
          </a:prstGeom>
          <a:noFill/>
          <a:ln w="12700">
            <a:solidFill>
              <a:schemeClr val="tx1"/>
            </a:solidFill>
          </a:ln>
        </p:spPr>
        <p:txBody>
          <a:bodyPr wrap="square" rtlCol="0">
            <a:spAutoFit/>
          </a:bodyPr>
          <a:lstStyle/>
          <a:p>
            <a:r>
              <a:rPr lang="en-US" sz="2000" b="1" dirty="0" smtClean="0">
                <a:solidFill>
                  <a:srgbClr val="002060"/>
                </a:solidFill>
              </a:rPr>
              <a:t>Services: Voice, Text, Email, Internet Access</a:t>
            </a:r>
            <a:endParaRPr lang="en-US" sz="2000" b="1" dirty="0">
              <a:solidFill>
                <a:srgbClr val="002060"/>
              </a:solidFill>
            </a:endParaRPr>
          </a:p>
        </p:txBody>
      </p:sp>
    </p:spTree>
    <p:extLst>
      <p:ext uri="{BB962C8B-B14F-4D97-AF65-F5344CB8AC3E}">
        <p14:creationId xmlns:p14="http://schemas.microsoft.com/office/powerpoint/2010/main" val="3917911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2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Companies Who Build and Service the Networks</a:t>
            </a:r>
            <a:endParaRPr lang="en-US" dirty="0"/>
          </a:p>
        </p:txBody>
      </p:sp>
      <p:sp>
        <p:nvSpPr>
          <p:cNvPr id="5" name="Content Placeholder 4"/>
          <p:cNvSpPr>
            <a:spLocks noGrp="1"/>
          </p:cNvSpPr>
          <p:nvPr>
            <p:ph idx="1"/>
          </p:nvPr>
        </p:nvSpPr>
        <p:spPr>
          <a:xfrm>
            <a:off x="1219200" y="3810000"/>
            <a:ext cx="3581400" cy="533400"/>
          </a:xfrm>
          <a:solidFill>
            <a:srgbClr val="FF0000"/>
          </a:solidFill>
          <a:ln>
            <a:solidFill>
              <a:schemeClr val="tx1"/>
            </a:solidFill>
          </a:ln>
        </p:spPr>
        <p:txBody>
          <a:bodyPr>
            <a:noAutofit/>
          </a:bodyPr>
          <a:lstStyle/>
          <a:p>
            <a:pPr marL="0" indent="0" algn="ctr">
              <a:buNone/>
            </a:pPr>
            <a:r>
              <a:rPr lang="en-US" sz="3200" b="1" dirty="0" smtClean="0">
                <a:ln w="3175">
                  <a:solidFill>
                    <a:schemeClr val="tx1"/>
                  </a:solidFill>
                </a:ln>
                <a:solidFill>
                  <a:schemeClr val="bg1"/>
                </a:solidFill>
              </a:rPr>
              <a:t>Wired + Wireless</a:t>
            </a:r>
          </a:p>
        </p:txBody>
      </p:sp>
      <p:sp>
        <p:nvSpPr>
          <p:cNvPr id="2" name="Slide Number Placeholder 1"/>
          <p:cNvSpPr>
            <a:spLocks noGrp="1"/>
          </p:cNvSpPr>
          <p:nvPr>
            <p:ph type="sldNum" sz="quarter" idx="12"/>
          </p:nvPr>
        </p:nvSpPr>
        <p:spPr/>
        <p:txBody>
          <a:bodyPr/>
          <a:lstStyle/>
          <a:p>
            <a:fld id="{F1DE925C-3FA6-43C8-98CD-01ECEA4AB2A6}" type="slidenum">
              <a:rPr lang="en-US" smtClean="0"/>
              <a:t>4</a:t>
            </a:fld>
            <a:endParaRPr lang="en-US"/>
          </a:p>
        </p:txBody>
      </p:sp>
      <p:sp>
        <p:nvSpPr>
          <p:cNvPr id="6" name="Content Placeholder 4"/>
          <p:cNvSpPr txBox="1">
            <a:spLocks/>
          </p:cNvSpPr>
          <p:nvPr/>
        </p:nvSpPr>
        <p:spPr bwMode="auto">
          <a:xfrm>
            <a:off x="1219200" y="4343400"/>
            <a:ext cx="3581400" cy="1752599"/>
          </a:xfrm>
          <a:prstGeom prst="rect">
            <a:avLst/>
          </a:prstGeom>
          <a:solidFill>
            <a:schemeClr val="accent4">
              <a:lumMod val="75000"/>
              <a:lumOff val="25000"/>
            </a:schemeClr>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75000"/>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1" fontAlgn="base" hangingPunct="1">
              <a:spcBef>
                <a:spcPct val="20000"/>
              </a:spcBef>
              <a:spcAft>
                <a:spcPct val="0"/>
              </a:spcAft>
              <a:buClr>
                <a:schemeClr val="tx1"/>
              </a:buClr>
              <a:buSzPct val="80000"/>
              <a:buChar char="–"/>
              <a:defRPr>
                <a:solidFill>
                  <a:schemeClr val="tx1"/>
                </a:solidFill>
                <a:latin typeface="+mn-lt"/>
              </a:defRPr>
            </a:lvl4pPr>
            <a:lvl5pPr marL="20574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9pPr>
          </a:lstStyle>
          <a:p>
            <a:pPr marL="0" indent="0" algn="ctr">
              <a:spcBef>
                <a:spcPts val="0"/>
              </a:spcBef>
              <a:buFont typeface="Wingdings" pitchFamily="2" charset="2"/>
              <a:buNone/>
            </a:pPr>
            <a:r>
              <a:rPr lang="en-US" sz="3200" b="1" kern="0" dirty="0" smtClean="0">
                <a:ln w="3175">
                  <a:solidFill>
                    <a:schemeClr val="tx1"/>
                  </a:solidFill>
                </a:ln>
                <a:solidFill>
                  <a:schemeClr val="bg1"/>
                </a:solidFill>
              </a:rPr>
              <a:t>AT&amp;T</a:t>
            </a:r>
          </a:p>
          <a:p>
            <a:pPr marL="0" indent="0" algn="ctr">
              <a:spcBef>
                <a:spcPts val="0"/>
              </a:spcBef>
              <a:buFont typeface="Wingdings" pitchFamily="2" charset="2"/>
              <a:buNone/>
            </a:pPr>
            <a:r>
              <a:rPr lang="en-US" sz="3200" b="1" kern="0" dirty="0" smtClean="0">
                <a:ln w="3175">
                  <a:solidFill>
                    <a:schemeClr val="tx1"/>
                  </a:solidFill>
                </a:ln>
                <a:solidFill>
                  <a:schemeClr val="bg1"/>
                </a:solidFill>
              </a:rPr>
              <a:t>Verizon</a:t>
            </a:r>
          </a:p>
        </p:txBody>
      </p:sp>
      <p:sp>
        <p:nvSpPr>
          <p:cNvPr id="8" name="Content Placeholder 4"/>
          <p:cNvSpPr txBox="1">
            <a:spLocks/>
          </p:cNvSpPr>
          <p:nvPr/>
        </p:nvSpPr>
        <p:spPr bwMode="auto">
          <a:xfrm>
            <a:off x="4953000" y="3810000"/>
            <a:ext cx="3429000" cy="533400"/>
          </a:xfrm>
          <a:prstGeom prst="rect">
            <a:avLst/>
          </a:prstGeom>
          <a:solidFill>
            <a:srgbClr val="FF0000"/>
          </a:solidFill>
          <a:ln>
            <a:solidFill>
              <a:schemeClr val="tx1"/>
            </a:solidFill>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75000"/>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1" fontAlgn="base" hangingPunct="1">
              <a:spcBef>
                <a:spcPct val="20000"/>
              </a:spcBef>
              <a:spcAft>
                <a:spcPct val="0"/>
              </a:spcAft>
              <a:buClr>
                <a:schemeClr val="tx1"/>
              </a:buClr>
              <a:buSzPct val="80000"/>
              <a:buChar char="–"/>
              <a:defRPr>
                <a:solidFill>
                  <a:schemeClr val="tx1"/>
                </a:solidFill>
                <a:latin typeface="+mn-lt"/>
              </a:defRPr>
            </a:lvl4pPr>
            <a:lvl5pPr marL="20574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9pPr>
          </a:lstStyle>
          <a:p>
            <a:pPr marL="0" indent="0" algn="ctr">
              <a:buFont typeface="Wingdings" pitchFamily="2" charset="2"/>
              <a:buNone/>
            </a:pPr>
            <a:r>
              <a:rPr lang="en-US" sz="3200" b="1" kern="0" dirty="0" smtClean="0">
                <a:ln w="3175">
                  <a:solidFill>
                    <a:schemeClr val="tx1"/>
                  </a:solidFill>
                </a:ln>
                <a:solidFill>
                  <a:schemeClr val="bg1"/>
                </a:solidFill>
              </a:rPr>
              <a:t>Pure Wireless</a:t>
            </a:r>
          </a:p>
          <a:p>
            <a:pPr marL="0" indent="0">
              <a:buFont typeface="Wingdings" pitchFamily="2" charset="2"/>
              <a:buNone/>
            </a:pPr>
            <a:endParaRPr lang="en-US" kern="0" dirty="0" smtClean="0"/>
          </a:p>
          <a:p>
            <a:endParaRPr lang="en-US" kern="0" dirty="0"/>
          </a:p>
        </p:txBody>
      </p:sp>
      <p:sp>
        <p:nvSpPr>
          <p:cNvPr id="9" name="Content Placeholder 4"/>
          <p:cNvSpPr txBox="1">
            <a:spLocks/>
          </p:cNvSpPr>
          <p:nvPr/>
        </p:nvSpPr>
        <p:spPr bwMode="auto">
          <a:xfrm>
            <a:off x="4953000" y="4343400"/>
            <a:ext cx="3429000" cy="1752600"/>
          </a:xfrm>
          <a:prstGeom prst="rect">
            <a:avLst/>
          </a:prstGeom>
          <a:solidFill>
            <a:schemeClr val="accent4">
              <a:lumMod val="50000"/>
              <a:lumOff val="50000"/>
            </a:schemeClr>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75000"/>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1" fontAlgn="base" hangingPunct="1">
              <a:spcBef>
                <a:spcPct val="20000"/>
              </a:spcBef>
              <a:spcAft>
                <a:spcPct val="0"/>
              </a:spcAft>
              <a:buClr>
                <a:schemeClr val="tx1"/>
              </a:buClr>
              <a:buSzPct val="80000"/>
              <a:buChar char="–"/>
              <a:defRPr>
                <a:solidFill>
                  <a:schemeClr val="tx1"/>
                </a:solidFill>
                <a:latin typeface="+mn-lt"/>
              </a:defRPr>
            </a:lvl4pPr>
            <a:lvl5pPr marL="20574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eaLnBrk="1" fontAlgn="base" hangingPunct="1">
              <a:spcBef>
                <a:spcPct val="20000"/>
              </a:spcBef>
              <a:spcAft>
                <a:spcPct val="0"/>
              </a:spcAft>
              <a:buClr>
                <a:schemeClr val="tx1"/>
              </a:buClr>
              <a:buSzPct val="65000"/>
              <a:buFont typeface="Wingdings" pitchFamily="2" charset="2"/>
              <a:buChar char="l"/>
              <a:defRPr>
                <a:solidFill>
                  <a:schemeClr val="tx1"/>
                </a:solidFill>
                <a:latin typeface="+mn-lt"/>
              </a:defRPr>
            </a:lvl9pPr>
          </a:lstStyle>
          <a:p>
            <a:pPr marL="0" indent="0" algn="ctr">
              <a:spcBef>
                <a:spcPts val="0"/>
              </a:spcBef>
              <a:buFont typeface="Wingdings" pitchFamily="2" charset="2"/>
              <a:buNone/>
            </a:pPr>
            <a:r>
              <a:rPr lang="en-US" sz="3200" b="1" kern="0" dirty="0" smtClean="0">
                <a:ln w="3175">
                  <a:solidFill>
                    <a:schemeClr val="tx1"/>
                  </a:solidFill>
                </a:ln>
                <a:solidFill>
                  <a:schemeClr val="bg1"/>
                </a:solidFill>
              </a:rPr>
              <a:t>T-Mobile </a:t>
            </a:r>
          </a:p>
          <a:p>
            <a:pPr marL="0" indent="0" algn="ctr">
              <a:buFont typeface="Wingdings" pitchFamily="2" charset="2"/>
              <a:buNone/>
            </a:pPr>
            <a:r>
              <a:rPr lang="en-US" sz="3200" b="1" kern="0" dirty="0" smtClean="0">
                <a:ln w="3175">
                  <a:solidFill>
                    <a:schemeClr val="tx1"/>
                  </a:solidFill>
                </a:ln>
                <a:solidFill>
                  <a:schemeClr val="bg1"/>
                </a:solidFill>
              </a:rPr>
              <a:t>Sprint</a:t>
            </a:r>
          </a:p>
          <a:p>
            <a:endParaRPr lang="en-US" kern="0" dirty="0"/>
          </a:p>
        </p:txBody>
      </p:sp>
      <p:sp>
        <p:nvSpPr>
          <p:cNvPr id="12" name="Cloud 11"/>
          <p:cNvSpPr/>
          <p:nvPr/>
        </p:nvSpPr>
        <p:spPr bwMode="auto">
          <a:xfrm>
            <a:off x="4800600" y="1676400"/>
            <a:ext cx="3886200" cy="1981200"/>
          </a:xfrm>
          <a:prstGeom prst="cloud">
            <a:avLst/>
          </a:prstGeom>
          <a:solidFill>
            <a:schemeClr val="accent3">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New Entrants:</a:t>
            </a:r>
          </a:p>
          <a:p>
            <a:pPr marL="0" marR="0" indent="0" algn="ctr" defTabSz="914400" rtl="0" eaLnBrk="0" fontAlgn="base" latinLnBrk="0" hangingPunct="0">
              <a:lnSpc>
                <a:spcPct val="100000"/>
              </a:lnSpc>
              <a:spcBef>
                <a:spcPct val="0"/>
              </a:spcBef>
              <a:spcAft>
                <a:spcPct val="0"/>
              </a:spcAft>
              <a:buClrTx/>
              <a:buSzTx/>
              <a:buFontTx/>
              <a:buNone/>
              <a:tabLst/>
            </a:pPr>
            <a:r>
              <a:rPr lang="en-US" sz="2400" b="1" dirty="0" smtClean="0">
                <a:latin typeface="Arial" charset="0"/>
              </a:rPr>
              <a:t>Google</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Cable Cos.</a:t>
            </a:r>
          </a:p>
        </p:txBody>
      </p:sp>
    </p:spTree>
    <p:extLst>
      <p:ext uri="{BB962C8B-B14F-4D97-AF65-F5344CB8AC3E}">
        <p14:creationId xmlns:p14="http://schemas.microsoft.com/office/powerpoint/2010/main" val="5148973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Networks Require Greater Investment than Apps &amp; Social Media </a:t>
            </a:r>
          </a:p>
        </p:txBody>
      </p:sp>
      <p:sp>
        <p:nvSpPr>
          <p:cNvPr id="4" name="Slide Number Placeholder 3"/>
          <p:cNvSpPr>
            <a:spLocks noGrp="1"/>
          </p:cNvSpPr>
          <p:nvPr>
            <p:ph type="sldNum" sz="quarter" idx="12"/>
          </p:nvPr>
        </p:nvSpPr>
        <p:spPr/>
        <p:txBody>
          <a:bodyPr/>
          <a:lstStyle/>
          <a:p>
            <a:fld id="{F1DE925C-3FA6-43C8-98CD-01ECEA4AB2A6}" type="slidenum">
              <a:rPr lang="en-US" smtClean="0"/>
              <a:t>5</a:t>
            </a:fld>
            <a:endParaRPr 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1089609728"/>
              </p:ext>
            </p:extLst>
          </p:nvPr>
        </p:nvGraphicFramePr>
        <p:xfrm>
          <a:off x="838200" y="2362200"/>
          <a:ext cx="7693025" cy="3724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305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8382000" cy="1143000"/>
          </a:xfrm>
        </p:spPr>
        <p:txBody>
          <a:bodyPr/>
          <a:lstStyle/>
          <a:p>
            <a:r>
              <a:rPr lang="en-US" sz="3400" dirty="0" smtClean="0">
                <a:solidFill>
                  <a:schemeClr val="accent4">
                    <a:lumMod val="75000"/>
                    <a:lumOff val="25000"/>
                  </a:schemeClr>
                </a:solidFill>
              </a:rPr>
              <a:t>Employment at the Network Carriers Leveling Off – </a:t>
            </a:r>
            <a:r>
              <a:rPr lang="en-US" sz="2800" dirty="0">
                <a:solidFill>
                  <a:schemeClr val="accent4">
                    <a:lumMod val="75000"/>
                    <a:lumOff val="25000"/>
                  </a:schemeClr>
                </a:solidFill>
              </a:rPr>
              <a:t>b</a:t>
            </a:r>
            <a:r>
              <a:rPr lang="en-US" sz="2800" dirty="0" smtClean="0">
                <a:solidFill>
                  <a:schemeClr val="accent4">
                    <a:lumMod val="75000"/>
                    <a:lumOff val="25000"/>
                  </a:schemeClr>
                </a:solidFill>
              </a:rPr>
              <a:t>ut watch out for contractors</a:t>
            </a:r>
            <a:endParaRPr lang="en-US" sz="2800" dirty="0">
              <a:solidFill>
                <a:schemeClr val="accent4">
                  <a:lumMod val="75000"/>
                  <a:lumOff val="25000"/>
                </a:schemeClr>
              </a:solidFill>
            </a:endParaRPr>
          </a:p>
        </p:txBody>
      </p:sp>
      <p:sp>
        <p:nvSpPr>
          <p:cNvPr id="4" name="Slide Number Placeholder 3"/>
          <p:cNvSpPr>
            <a:spLocks noGrp="1"/>
          </p:cNvSpPr>
          <p:nvPr>
            <p:ph type="sldNum" sz="quarter" idx="12"/>
          </p:nvPr>
        </p:nvSpPr>
        <p:spPr/>
        <p:txBody>
          <a:bodyPr/>
          <a:lstStyle/>
          <a:p>
            <a:fld id="{F1DE925C-3FA6-43C8-98CD-01ECEA4AB2A6}" type="slidenum">
              <a:rPr lang="en-US" smtClean="0"/>
              <a:t>6</a:t>
            </a:fld>
            <a:endParaRPr lang="en-US"/>
          </a:p>
        </p:txBody>
      </p:sp>
      <p:graphicFrame>
        <p:nvGraphicFramePr>
          <p:cNvPr id="7" name="Content Placeholder 3"/>
          <p:cNvGraphicFramePr>
            <a:graphicFrameLocks noGrp="1"/>
          </p:cNvGraphicFramePr>
          <p:nvPr>
            <p:ph sz="half" idx="4294967295"/>
            <p:extLst>
              <p:ext uri="{D42A27DB-BD31-4B8C-83A1-F6EECF244321}">
                <p14:modId xmlns:p14="http://schemas.microsoft.com/office/powerpoint/2010/main" val="172487549"/>
              </p:ext>
            </p:extLst>
          </p:nvPr>
        </p:nvGraphicFramePr>
        <p:xfrm>
          <a:off x="914400" y="2438400"/>
          <a:ext cx="7086600" cy="3724275"/>
        </p:xfrm>
        <a:graphic>
          <a:graphicData uri="http://schemas.openxmlformats.org/drawingml/2006/chart">
            <c:chart xmlns:c="http://schemas.openxmlformats.org/drawingml/2006/chart" xmlns:r="http://schemas.openxmlformats.org/officeDocument/2006/relationships" r:id="rId3"/>
          </a:graphicData>
        </a:graphic>
      </p:graphicFrame>
      <p:sp>
        <p:nvSpPr>
          <p:cNvPr id="8" name="Oval 7"/>
          <p:cNvSpPr/>
          <p:nvPr/>
        </p:nvSpPr>
        <p:spPr bwMode="auto">
          <a:xfrm>
            <a:off x="6553200" y="4114800"/>
            <a:ext cx="2133600" cy="914400"/>
          </a:xfrm>
          <a:prstGeom prst="ellipse">
            <a:avLst/>
          </a:prstGeom>
          <a:solidFill>
            <a:srgbClr val="00B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Arial" charset="0"/>
              </a:rPr>
              <a:t>Contractors</a:t>
            </a:r>
          </a:p>
        </p:txBody>
      </p:sp>
    </p:spTree>
    <p:extLst>
      <p:ext uri="{BB962C8B-B14F-4D97-AF65-F5344CB8AC3E}">
        <p14:creationId xmlns:p14="http://schemas.microsoft.com/office/powerpoint/2010/main" val="3297516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Market Share </a:t>
            </a:r>
            <a:br>
              <a:rPr lang="en-US" dirty="0" smtClean="0"/>
            </a:br>
            <a:r>
              <a:rPr lang="en-US" dirty="0" smtClean="0"/>
              <a:t>(and the fight over subscribers)</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003584906"/>
              </p:ext>
            </p:extLst>
          </p:nvPr>
        </p:nvGraphicFramePr>
        <p:xfrm>
          <a:off x="838200" y="2362200"/>
          <a:ext cx="7693025" cy="3724275"/>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F1DE925C-3FA6-43C8-98CD-01ECEA4AB2A6}" type="slidenum">
              <a:rPr lang="en-US" smtClean="0"/>
              <a:t>7</a:t>
            </a:fld>
            <a:endParaRPr lang="en-US"/>
          </a:p>
        </p:txBody>
      </p:sp>
      <p:sp>
        <p:nvSpPr>
          <p:cNvPr id="4" name="Content Placeholder 3"/>
          <p:cNvSpPr>
            <a:spLocks noGrp="1"/>
          </p:cNvSpPr>
          <p:nvPr>
            <p:ph sz="half" idx="4294967295"/>
          </p:nvPr>
        </p:nvSpPr>
        <p:spPr>
          <a:xfrm>
            <a:off x="5373688" y="2362200"/>
            <a:ext cx="3770312" cy="3724275"/>
          </a:xfrm>
        </p:spPr>
        <p:txBody>
          <a:bodyPr/>
          <a:lstStyle/>
          <a:p>
            <a:endParaRPr lang="en-US" sz="800" dirty="0" smtClean="0"/>
          </a:p>
          <a:p>
            <a:pPr marL="0" indent="0">
              <a:buNone/>
            </a:pPr>
            <a:endParaRPr lang="en-US" sz="800" dirty="0"/>
          </a:p>
        </p:txBody>
      </p:sp>
      <p:sp>
        <p:nvSpPr>
          <p:cNvPr id="6" name="TextBox 5"/>
          <p:cNvSpPr txBox="1"/>
          <p:nvPr/>
        </p:nvSpPr>
        <p:spPr>
          <a:xfrm>
            <a:off x="990600" y="6063734"/>
            <a:ext cx="3733800" cy="307777"/>
          </a:xfrm>
          <a:prstGeom prst="rect">
            <a:avLst/>
          </a:prstGeom>
          <a:noFill/>
        </p:spPr>
        <p:txBody>
          <a:bodyPr wrap="square" rtlCol="0">
            <a:spAutoFit/>
          </a:bodyPr>
          <a:lstStyle/>
          <a:p>
            <a:r>
              <a:rPr lang="en-US" sz="1400" dirty="0" smtClean="0"/>
              <a:t>Source: </a:t>
            </a:r>
            <a:r>
              <a:rPr lang="en-US" sz="1400" dirty="0" err="1" smtClean="0"/>
              <a:t>FierceWireless</a:t>
            </a:r>
            <a:r>
              <a:rPr lang="en-US" sz="1400" dirty="0" smtClean="0"/>
              <a:t>, August 15, 2016</a:t>
            </a:r>
            <a:endParaRPr lang="en-US" sz="1400" dirty="0"/>
          </a:p>
        </p:txBody>
      </p:sp>
    </p:spTree>
    <p:extLst>
      <p:ext uri="{BB962C8B-B14F-4D97-AF65-F5344CB8AC3E}">
        <p14:creationId xmlns:p14="http://schemas.microsoft.com/office/powerpoint/2010/main" val="3024561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Competition Drives Down ARPU (average revenue per unit)</a:t>
            </a:r>
            <a:endParaRPr lang="en-US"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647088842"/>
              </p:ext>
            </p:extLst>
          </p:nvPr>
        </p:nvGraphicFramePr>
        <p:xfrm>
          <a:off x="838200" y="2438400"/>
          <a:ext cx="3770313"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F1DE925C-3FA6-43C8-98CD-01ECEA4AB2A6}" type="slidenum">
              <a:rPr lang="en-US" smtClean="0"/>
              <a:t>8</a:t>
            </a:fld>
            <a:endParaRPr lang="en-US"/>
          </a:p>
        </p:txBody>
      </p:sp>
      <p:sp>
        <p:nvSpPr>
          <p:cNvPr id="3" name="Content Placeholder 2"/>
          <p:cNvSpPr>
            <a:spLocks noGrp="1"/>
          </p:cNvSpPr>
          <p:nvPr>
            <p:ph sz="half" idx="2"/>
          </p:nvPr>
        </p:nvSpPr>
        <p:spPr>
          <a:xfrm>
            <a:off x="4572000" y="2362200"/>
            <a:ext cx="4572000" cy="4267200"/>
          </a:xfrm>
        </p:spPr>
        <p:txBody>
          <a:bodyPr/>
          <a:lstStyle/>
          <a:p>
            <a:r>
              <a:rPr lang="en-US" sz="2400" dirty="0" smtClean="0"/>
              <a:t>Negative ARPU trend puts pressure on network companies to deliver profits</a:t>
            </a:r>
          </a:p>
          <a:p>
            <a:r>
              <a:rPr lang="en-US" sz="2400" dirty="0" smtClean="0"/>
              <a:t>Company response</a:t>
            </a:r>
            <a:r>
              <a:rPr lang="en-US" dirty="0" smtClean="0"/>
              <a:t>:</a:t>
            </a:r>
          </a:p>
          <a:p>
            <a:pPr lvl="1"/>
            <a:r>
              <a:rPr lang="en-US" sz="2200" dirty="0" smtClean="0"/>
              <a:t>Sales programs to attract and retain customers</a:t>
            </a:r>
          </a:p>
          <a:p>
            <a:pPr lvl="1"/>
            <a:r>
              <a:rPr lang="en-US" sz="2200" dirty="0" smtClean="0"/>
              <a:t>“efficiency” programs to cut labor costs</a:t>
            </a:r>
          </a:p>
          <a:p>
            <a:pPr lvl="1"/>
            <a:endParaRPr lang="en-US" dirty="0"/>
          </a:p>
        </p:txBody>
      </p:sp>
    </p:spTree>
    <p:extLst>
      <p:ext uri="{BB962C8B-B14F-4D97-AF65-F5344CB8AC3E}">
        <p14:creationId xmlns:p14="http://schemas.microsoft.com/office/powerpoint/2010/main" val="922237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Response: </a:t>
            </a:r>
            <a:br>
              <a:rPr lang="en-US" dirty="0" smtClean="0"/>
            </a:br>
            <a:r>
              <a:rPr lang="en-US" dirty="0" smtClean="0"/>
              <a:t>Attract and Retain </a:t>
            </a:r>
            <a:r>
              <a:rPr lang="en-US" dirty="0"/>
              <a:t>C</a:t>
            </a:r>
            <a:r>
              <a:rPr lang="en-US" dirty="0" smtClean="0"/>
              <a:t>ustomers</a:t>
            </a:r>
            <a:endParaRPr lang="en-US" dirty="0"/>
          </a:p>
        </p:txBody>
      </p:sp>
      <p:sp>
        <p:nvSpPr>
          <p:cNvPr id="3" name="Content Placeholder 2"/>
          <p:cNvSpPr>
            <a:spLocks noGrp="1"/>
          </p:cNvSpPr>
          <p:nvPr>
            <p:ph sz="half" idx="1"/>
          </p:nvPr>
        </p:nvSpPr>
        <p:spPr>
          <a:xfrm>
            <a:off x="685800" y="2362200"/>
            <a:ext cx="4038600" cy="3724275"/>
          </a:xfrm>
        </p:spPr>
        <p:txBody>
          <a:bodyPr/>
          <a:lstStyle/>
          <a:p>
            <a:r>
              <a:rPr lang="en-US" b="1" dirty="0" smtClean="0"/>
              <a:t>Company Goals:</a:t>
            </a:r>
          </a:p>
          <a:p>
            <a:pPr lvl="1"/>
            <a:r>
              <a:rPr lang="en-US" dirty="0"/>
              <a:t>Maintain current customers to stabilize churn</a:t>
            </a:r>
          </a:p>
          <a:p>
            <a:pPr lvl="1"/>
            <a:r>
              <a:rPr lang="en-US" dirty="0" smtClean="0"/>
              <a:t>Acquire </a:t>
            </a:r>
            <a:r>
              <a:rPr lang="en-US" dirty="0"/>
              <a:t>new customers </a:t>
            </a:r>
            <a:r>
              <a:rPr lang="en-US" dirty="0" smtClean="0"/>
              <a:t>to increase profitability</a:t>
            </a:r>
          </a:p>
          <a:p>
            <a:pPr lvl="1"/>
            <a:r>
              <a:rPr lang="en-US" dirty="0" smtClean="0"/>
              <a:t>Increase number of devices, services, accounts per customer</a:t>
            </a:r>
            <a:endParaRPr lang="en-US" dirty="0"/>
          </a:p>
        </p:txBody>
      </p:sp>
      <p:sp>
        <p:nvSpPr>
          <p:cNvPr id="5" name="Content Placeholder 4"/>
          <p:cNvSpPr>
            <a:spLocks noGrp="1"/>
          </p:cNvSpPr>
          <p:nvPr>
            <p:ph sz="half" idx="2"/>
          </p:nvPr>
        </p:nvSpPr>
        <p:spPr>
          <a:xfrm>
            <a:off x="4572000" y="2362200"/>
            <a:ext cx="4267199" cy="3962400"/>
          </a:xfrm>
        </p:spPr>
        <p:txBody>
          <a:bodyPr/>
          <a:lstStyle/>
          <a:p>
            <a:r>
              <a:rPr lang="en-US" b="1" dirty="0" smtClean="0"/>
              <a:t>Company Tactics:</a:t>
            </a:r>
          </a:p>
          <a:p>
            <a:r>
              <a:rPr lang="en-US" dirty="0" smtClean="0"/>
              <a:t>Sales </a:t>
            </a:r>
            <a:r>
              <a:rPr lang="en-US" dirty="0"/>
              <a:t>and marketing </a:t>
            </a:r>
            <a:r>
              <a:rPr lang="en-US" dirty="0" smtClean="0"/>
              <a:t>programs</a:t>
            </a:r>
            <a:endParaRPr lang="en-US" dirty="0"/>
          </a:p>
          <a:p>
            <a:pPr lvl="1"/>
            <a:r>
              <a:rPr lang="en-US" dirty="0"/>
              <a:t>Bundling</a:t>
            </a:r>
          </a:p>
          <a:p>
            <a:pPr lvl="1"/>
            <a:r>
              <a:rPr lang="en-US" dirty="0"/>
              <a:t>Early Termination Fee buyouts</a:t>
            </a:r>
          </a:p>
          <a:p>
            <a:pPr lvl="1"/>
            <a:r>
              <a:rPr lang="en-US" dirty="0"/>
              <a:t>Free </a:t>
            </a:r>
            <a:r>
              <a:rPr lang="en-US" dirty="0" smtClean="0"/>
              <a:t>devices </a:t>
            </a:r>
            <a:endParaRPr lang="en-US" dirty="0"/>
          </a:p>
          <a:p>
            <a:pPr lvl="1"/>
            <a:r>
              <a:rPr lang="en-US" dirty="0"/>
              <a:t>No </a:t>
            </a:r>
            <a:r>
              <a:rPr lang="en-US" dirty="0" smtClean="0"/>
              <a:t>contracts - EIPs</a:t>
            </a:r>
            <a:endParaRPr lang="en-US" dirty="0"/>
          </a:p>
          <a:p>
            <a:pPr lvl="1"/>
            <a:r>
              <a:rPr lang="en-US" dirty="0"/>
              <a:t>Retention</a:t>
            </a:r>
          </a:p>
          <a:p>
            <a:endParaRPr lang="en-US" dirty="0"/>
          </a:p>
        </p:txBody>
      </p:sp>
      <p:sp>
        <p:nvSpPr>
          <p:cNvPr id="4" name="Slide Number Placeholder 3"/>
          <p:cNvSpPr>
            <a:spLocks noGrp="1"/>
          </p:cNvSpPr>
          <p:nvPr>
            <p:ph type="sldNum" sz="quarter" idx="12"/>
          </p:nvPr>
        </p:nvSpPr>
        <p:spPr/>
        <p:txBody>
          <a:bodyPr/>
          <a:lstStyle/>
          <a:p>
            <a:fld id="{F1DE925C-3FA6-43C8-98CD-01ECEA4AB2A6}" type="slidenum">
              <a:rPr lang="en-US" smtClean="0"/>
              <a:t>9</a:t>
            </a:fld>
            <a:endParaRPr lang="en-US"/>
          </a:p>
        </p:txBody>
      </p:sp>
    </p:spTree>
    <p:extLst>
      <p:ext uri="{BB962C8B-B14F-4D97-AF65-F5344CB8AC3E}">
        <p14:creationId xmlns:p14="http://schemas.microsoft.com/office/powerpoint/2010/main" val="17137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9">
      <a:dk1>
        <a:srgbClr val="003366"/>
      </a:dk1>
      <a:lt1>
        <a:srgbClr val="FFFFFF"/>
      </a:lt1>
      <a:dk2>
        <a:srgbClr val="006666"/>
      </a:dk2>
      <a:lt2>
        <a:srgbClr val="666699"/>
      </a:lt2>
      <a:accent1>
        <a:srgbClr val="33CCCC"/>
      </a:accent1>
      <a:accent2>
        <a:srgbClr val="040003"/>
      </a:accent2>
      <a:accent3>
        <a:srgbClr val="FFFFFF"/>
      </a:accent3>
      <a:accent4>
        <a:srgbClr val="002A56"/>
      </a:accent4>
      <a:accent5>
        <a:srgbClr val="ADE2E2"/>
      </a:accent5>
      <a:accent6>
        <a:srgbClr val="030002"/>
      </a:accent6>
      <a:hlink>
        <a:srgbClr val="FF00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040003"/>
        </a:accent2>
        <a:accent3>
          <a:srgbClr val="FFFFFF"/>
        </a:accent3>
        <a:accent4>
          <a:srgbClr val="002A56"/>
        </a:accent4>
        <a:accent5>
          <a:srgbClr val="ADE2E2"/>
        </a:accent5>
        <a:accent6>
          <a:srgbClr val="030002"/>
        </a:accent6>
        <a:hlink>
          <a:srgbClr val="FF00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0000"/>
        </a:dk1>
        <a:lt1>
          <a:srgbClr val="FFFFFF"/>
        </a:lt1>
        <a:dk2>
          <a:srgbClr val="000000"/>
        </a:dk2>
        <a:lt2>
          <a:srgbClr val="5F5F5F"/>
        </a:lt2>
        <a:accent1>
          <a:srgbClr val="FF0066"/>
        </a:accent1>
        <a:accent2>
          <a:srgbClr val="3B812F"/>
        </a:accent2>
        <a:accent3>
          <a:srgbClr val="FFFFFF"/>
        </a:accent3>
        <a:accent4>
          <a:srgbClr val="000000"/>
        </a:accent4>
        <a:accent5>
          <a:srgbClr val="FFAAB8"/>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dge">
  <a:themeElements>
    <a:clrScheme name="Edge 10">
      <a:dk1>
        <a:srgbClr val="000000"/>
      </a:dk1>
      <a:lt1>
        <a:srgbClr val="FFFFFF"/>
      </a:lt1>
      <a:dk2>
        <a:srgbClr val="000000"/>
      </a:dk2>
      <a:lt2>
        <a:srgbClr val="5F5F5F"/>
      </a:lt2>
      <a:accent1>
        <a:srgbClr val="FF0066"/>
      </a:accent1>
      <a:accent2>
        <a:srgbClr val="3B812F"/>
      </a:accent2>
      <a:accent3>
        <a:srgbClr val="FFFFFF"/>
      </a:accent3>
      <a:accent4>
        <a:srgbClr val="000000"/>
      </a:accent4>
      <a:accent5>
        <a:srgbClr val="FFAAB8"/>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10">
        <a:dk1>
          <a:srgbClr val="000000"/>
        </a:dk1>
        <a:lt1>
          <a:srgbClr val="FFFFFF"/>
        </a:lt1>
        <a:dk2>
          <a:srgbClr val="000000"/>
        </a:dk2>
        <a:lt2>
          <a:srgbClr val="5F5F5F"/>
        </a:lt2>
        <a:accent1>
          <a:srgbClr val="FF0066"/>
        </a:accent1>
        <a:accent2>
          <a:srgbClr val="3B812F"/>
        </a:accent2>
        <a:accent3>
          <a:srgbClr val="FFFFFF"/>
        </a:accent3>
        <a:accent4>
          <a:srgbClr val="000000"/>
        </a:accent4>
        <a:accent5>
          <a:srgbClr val="FFAAB8"/>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 Organizing-2013-06-03</Template>
  <TotalTime>25377</TotalTime>
  <Words>5294</Words>
  <Application>Microsoft Office PowerPoint</Application>
  <PresentationFormat>On-screen Show (4:3)</PresentationFormat>
  <Paragraphs>380</Paragraphs>
  <Slides>18</Slides>
  <Notes>18</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Capsules</vt:lpstr>
      <vt:lpstr>Edge</vt:lpstr>
      <vt:lpstr>Wireless Industry Overview:  The Impact of Competition and Financialization on Wireless Workers </vt:lpstr>
      <vt:lpstr>The Wireless Communications Industry is Dynamic</vt:lpstr>
      <vt:lpstr>Content Companies &amp; Network Carriers in the Wireless Industry:  A Virtuous Circle</vt:lpstr>
      <vt:lpstr>The Companies Who Build and Service the Networks</vt:lpstr>
      <vt:lpstr>Networks Require Greater Investment than Apps &amp; Social Media </vt:lpstr>
      <vt:lpstr>Employment at the Network Carriers Leveling Off – but watch out for contractors</vt:lpstr>
      <vt:lpstr>Wireless Market Share  (and the fight over subscribers)</vt:lpstr>
      <vt:lpstr>Price Competition Drives Down ARPU (average revenue per unit)</vt:lpstr>
      <vt:lpstr>Company Response:  Attract and Retain Customers</vt:lpstr>
      <vt:lpstr>Company Response: “Efficiencies” to Target Workers</vt:lpstr>
      <vt:lpstr>Outsourcing – Tactic to Cut Costs</vt:lpstr>
      <vt:lpstr>Unreasonable Metrics Drive Bad Customer Service</vt:lpstr>
      <vt:lpstr>In This Competitive Environment, Some Prosper More than Others</vt:lpstr>
      <vt:lpstr>Some Prosper More than Others, Part 2</vt:lpstr>
      <vt:lpstr>Financial Strip Mining at AT&amp;T and Verizon</vt:lpstr>
      <vt:lpstr>Consquences of Financial Strip-Mining in a Competitive Industry</vt:lpstr>
      <vt:lpstr>Summing Up…</vt:lpstr>
      <vt:lpstr>The Challenge for CWA</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T-Mobile Campaign</dc:title>
  <dc:creator>Tdaley</dc:creator>
  <cp:lastModifiedBy>Louise  Novotny</cp:lastModifiedBy>
  <cp:revision>491</cp:revision>
  <cp:lastPrinted>2016-11-27T04:23:26Z</cp:lastPrinted>
  <dcterms:created xsi:type="dcterms:W3CDTF">2013-05-31T11:58:38Z</dcterms:created>
  <dcterms:modified xsi:type="dcterms:W3CDTF">2016-12-08T16:36:41Z</dcterms:modified>
</cp:coreProperties>
</file>